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1" r:id="rId15"/>
    <p:sldId id="269" r:id="rId16"/>
    <p:sldId id="272" r:id="rId17"/>
    <p:sldId id="273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78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41646-4037-49A9-8BFC-7824B425E310}" type="datetimeFigureOut">
              <a:rPr lang="zh-CN" altLang="en-US" smtClean="0"/>
              <a:t>2020/7/31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E31ED350-26C7-4D2D-B3E7-4FEA34081C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46826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41646-4037-49A9-8BFC-7824B425E310}" type="datetimeFigureOut">
              <a:rPr lang="zh-CN" altLang="en-US" smtClean="0"/>
              <a:t>2020/7/31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31ED350-26C7-4D2D-B3E7-4FEA34081C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25241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41646-4037-49A9-8BFC-7824B425E310}" type="datetimeFigureOut">
              <a:rPr lang="zh-CN" altLang="en-US" smtClean="0"/>
              <a:t>2020/7/31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31ED350-26C7-4D2D-B3E7-4FEA34081C7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048403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41646-4037-49A9-8BFC-7824B425E310}" type="datetimeFigureOut">
              <a:rPr lang="zh-CN" altLang="en-US" smtClean="0"/>
              <a:t>2020/7/31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31ED350-26C7-4D2D-B3E7-4FEA34081C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01347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41646-4037-49A9-8BFC-7824B425E310}" type="datetimeFigureOut">
              <a:rPr lang="zh-CN" altLang="en-US" smtClean="0"/>
              <a:t>2020/7/31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31ED350-26C7-4D2D-B3E7-4FEA34081C7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235101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41646-4037-49A9-8BFC-7824B425E310}" type="datetimeFigureOut">
              <a:rPr lang="zh-CN" altLang="en-US" smtClean="0"/>
              <a:t>2020/7/31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31ED350-26C7-4D2D-B3E7-4FEA34081C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01176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41646-4037-49A9-8BFC-7824B425E310}" type="datetimeFigureOut">
              <a:rPr lang="zh-CN" altLang="en-US" smtClean="0"/>
              <a:t>2020/7/31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ED350-26C7-4D2D-B3E7-4FEA34081C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71822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41646-4037-49A9-8BFC-7824B425E310}" type="datetimeFigureOut">
              <a:rPr lang="zh-CN" altLang="en-US" smtClean="0"/>
              <a:t>2020/7/31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ED350-26C7-4D2D-B3E7-4FEA34081C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88827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41646-4037-49A9-8BFC-7824B425E310}" type="datetimeFigureOut">
              <a:rPr lang="zh-CN" altLang="en-US" smtClean="0"/>
              <a:t>2020/7/31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ED350-26C7-4D2D-B3E7-4FEA34081C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501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41646-4037-49A9-8BFC-7824B425E310}" type="datetimeFigureOut">
              <a:rPr lang="zh-CN" altLang="en-US" smtClean="0"/>
              <a:t>2020/7/31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31ED350-26C7-4D2D-B3E7-4FEA34081C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38444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41646-4037-49A9-8BFC-7824B425E310}" type="datetimeFigureOut">
              <a:rPr lang="zh-CN" altLang="en-US" smtClean="0"/>
              <a:t>2020/7/31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E31ED350-26C7-4D2D-B3E7-4FEA34081C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0582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41646-4037-49A9-8BFC-7824B425E310}" type="datetimeFigureOut">
              <a:rPr lang="zh-CN" altLang="en-US" smtClean="0"/>
              <a:t>2020/7/31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E31ED350-26C7-4D2D-B3E7-4FEA34081C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95589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41646-4037-49A9-8BFC-7824B425E310}" type="datetimeFigureOut">
              <a:rPr lang="zh-CN" altLang="en-US" smtClean="0"/>
              <a:t>2020/7/31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ED350-26C7-4D2D-B3E7-4FEA34081C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47400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41646-4037-49A9-8BFC-7824B425E310}" type="datetimeFigureOut">
              <a:rPr lang="zh-CN" altLang="en-US" smtClean="0"/>
              <a:t>2020/7/31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ED350-26C7-4D2D-B3E7-4FEA34081C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37573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41646-4037-49A9-8BFC-7824B425E310}" type="datetimeFigureOut">
              <a:rPr lang="zh-CN" altLang="en-US" smtClean="0"/>
              <a:t>2020/7/31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ED350-26C7-4D2D-B3E7-4FEA34081C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11742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41646-4037-49A9-8BFC-7824B425E310}" type="datetimeFigureOut">
              <a:rPr lang="zh-CN" altLang="en-US" smtClean="0"/>
              <a:t>2020/7/31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31ED350-26C7-4D2D-B3E7-4FEA34081C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014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841646-4037-49A9-8BFC-7824B425E310}" type="datetimeFigureOut">
              <a:rPr lang="zh-CN" altLang="en-US" smtClean="0"/>
              <a:t>2020/7/31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E31ED350-26C7-4D2D-B3E7-4FEA34081C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9482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  <p:sldLayoutId id="2147483762" r:id="rId12"/>
    <p:sldLayoutId id="2147483763" r:id="rId13"/>
    <p:sldLayoutId id="2147483764" r:id="rId14"/>
    <p:sldLayoutId id="2147483765" r:id="rId15"/>
    <p:sldLayoutId id="214748376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wch.cn/downloads/CH579EVT_ZIP.html" TargetMode="External"/><Relationship Id="rId5" Type="http://schemas.openxmlformats.org/officeDocument/2006/relationships/hyperlink" Target="http://www.wch.cn/downloads/CH578DS1_PDF.html" TargetMode="External"/><Relationship Id="rId4" Type="http://schemas.openxmlformats.org/officeDocument/2006/relationships/hyperlink" Target="http://www.wch.cn/downloads/CH579DS1_PDF.html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mailto:sales@wch.cn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8CAE209-C730-45F8-8812-90678805A6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45361" y="2199640"/>
            <a:ext cx="9946639" cy="2262781"/>
          </a:xfrm>
        </p:spPr>
        <p:txBody>
          <a:bodyPr/>
          <a:lstStyle/>
          <a:p>
            <a:r>
              <a:rPr lang="zh-CN" altLang="en-US" dirty="0"/>
              <a:t>沁恒微</a:t>
            </a:r>
            <a:r>
              <a:rPr lang="en-US" altLang="zh-CN" dirty="0"/>
              <a:t>(WCH)   CH57x</a:t>
            </a:r>
            <a:r>
              <a:rPr lang="zh-CN" altLang="en-US" dirty="0"/>
              <a:t>开发指南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21EA9EA-A589-44AF-851F-B5724D8AE327}"/>
              </a:ext>
            </a:extLst>
          </p:cNvPr>
          <p:cNvSpPr txBox="1"/>
          <p:nvPr/>
        </p:nvSpPr>
        <p:spPr>
          <a:xfrm>
            <a:off x="10095214" y="6359430"/>
            <a:ext cx="1904765" cy="402301"/>
          </a:xfrm>
          <a:prstGeom prst="rect">
            <a:avLst/>
          </a:prstGeom>
          <a:noFill/>
        </p:spPr>
        <p:txBody>
          <a:bodyPr wrap="square" lIns="108850" tIns="54425" rIns="108850" bIns="54425" rtlCol="0">
            <a:spAutoFit/>
          </a:bodyPr>
          <a:lstStyle/>
          <a:p>
            <a:r>
              <a:rPr lang="en-US" altLang="zh-CN" sz="1900" i="1" dirty="0">
                <a:solidFill>
                  <a:srgbClr val="3A73C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http://wch.cn</a:t>
            </a:r>
            <a:endParaRPr lang="zh-CN" altLang="en-US" i="1" dirty="0">
              <a:solidFill>
                <a:srgbClr val="3A73C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图片 5" descr="A-1-01.png">
            <a:extLst>
              <a:ext uri="{FF2B5EF4-FFF2-40B4-BE49-F238E27FC236}">
                <a16:creationId xmlns:a16="http://schemas.microsoft.com/office/drawing/2014/main" id="{73AC6FFE-2491-4220-A061-77910EB5A55D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38676" y="215084"/>
            <a:ext cx="914450" cy="548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76871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9A6BA66E-1BBC-4383-913A-05807BF5E7A6}"/>
              </a:ext>
            </a:extLst>
          </p:cNvPr>
          <p:cNvSpPr txBox="1">
            <a:spLocks/>
          </p:cNvSpPr>
          <p:nvPr/>
        </p:nvSpPr>
        <p:spPr>
          <a:xfrm>
            <a:off x="2592925" y="624110"/>
            <a:ext cx="8145751" cy="63573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CN" altLang="en-US" b="1" dirty="0"/>
              <a:t>开发入门</a:t>
            </a:r>
            <a:r>
              <a:rPr lang="en-US" altLang="zh-CN" b="1" dirty="0"/>
              <a:t>-ANT</a:t>
            </a:r>
            <a:r>
              <a:rPr lang="zh-CN" altLang="en-US" b="1" dirty="0"/>
              <a:t>阻抗匹配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63E1218-F243-434C-B01C-6AB9E93ACE63}"/>
              </a:ext>
            </a:extLst>
          </p:cNvPr>
          <p:cNvSpPr txBox="1"/>
          <p:nvPr/>
        </p:nvSpPr>
        <p:spPr>
          <a:xfrm>
            <a:off x="10095214" y="6359430"/>
            <a:ext cx="1904765" cy="402301"/>
          </a:xfrm>
          <a:prstGeom prst="rect">
            <a:avLst/>
          </a:prstGeom>
          <a:noFill/>
        </p:spPr>
        <p:txBody>
          <a:bodyPr wrap="square" lIns="108850" tIns="54425" rIns="108850" bIns="54425" rtlCol="0">
            <a:spAutoFit/>
          </a:bodyPr>
          <a:lstStyle/>
          <a:p>
            <a:r>
              <a:rPr lang="en-US" altLang="zh-CN" sz="1900" i="1" dirty="0">
                <a:solidFill>
                  <a:srgbClr val="3A73C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http://wch.cn</a:t>
            </a:r>
            <a:endParaRPr lang="zh-CN" altLang="en-US" i="1" dirty="0">
              <a:solidFill>
                <a:srgbClr val="3A73C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图片 5" descr="A-1-01.png">
            <a:extLst>
              <a:ext uri="{FF2B5EF4-FFF2-40B4-BE49-F238E27FC236}">
                <a16:creationId xmlns:a16="http://schemas.microsoft.com/office/drawing/2014/main" id="{8C479444-4FB7-4C89-B8BB-184EAA7341AA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38676" y="215084"/>
            <a:ext cx="914450" cy="548567"/>
          </a:xfrm>
          <a:prstGeom prst="rect">
            <a:avLst/>
          </a:prstGeom>
        </p:spPr>
      </p:pic>
      <p:sp>
        <p:nvSpPr>
          <p:cNvPr id="7" name="内容占位符 2">
            <a:extLst>
              <a:ext uri="{FF2B5EF4-FFF2-40B4-BE49-F238E27FC236}">
                <a16:creationId xmlns:a16="http://schemas.microsoft.com/office/drawing/2014/main" id="{48D5602F-C6BB-4A29-8ED3-D05AD6B9C05B}"/>
              </a:ext>
            </a:extLst>
          </p:cNvPr>
          <p:cNvSpPr txBox="1">
            <a:spLocks/>
          </p:cNvSpPr>
          <p:nvPr/>
        </p:nvSpPr>
        <p:spPr>
          <a:xfrm>
            <a:off x="2682239" y="3678102"/>
            <a:ext cx="9480297" cy="98820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BF90E37C-2EA6-4CAD-BF83-A8658429F41D}"/>
              </a:ext>
            </a:extLst>
          </p:cNvPr>
          <p:cNvSpPr txBox="1">
            <a:spLocks/>
          </p:cNvSpPr>
          <p:nvPr/>
        </p:nvSpPr>
        <p:spPr>
          <a:xfrm>
            <a:off x="2682240" y="1379080"/>
            <a:ext cx="9480297" cy="2588292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芯片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ANT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引脚至天线馈点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上图黄色框内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走线需进行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50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欧阻抗匹配。计数因子会涉及区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域走线宽度、线与地的间距、板厚、板材介电常数、铜厚、绿油厚度等参量。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该参数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一般跟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PCB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厂家协商获取。</a:t>
            </a:r>
            <a:endParaRPr lang="zh-CN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RF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线按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50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Ω阻抗匹配走线，引脚至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RF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线走线要圆滑，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RF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线周围包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地并且底层为整地不可分割。</a:t>
            </a:r>
          </a:p>
          <a:p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芯片底部接地焊盘（上图绿框内），在制造工艺允许下保障良好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接地和散热（多地孔）。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endParaRPr lang="zh-CN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4F7687DB-0638-4748-B880-B95E70765DB4}"/>
              </a:ext>
            </a:extLst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783650" y="2178770"/>
            <a:ext cx="1910051" cy="2032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内容占位符 2">
            <a:extLst>
              <a:ext uri="{FF2B5EF4-FFF2-40B4-BE49-F238E27FC236}">
                <a16:creationId xmlns:a16="http://schemas.microsoft.com/office/drawing/2014/main" id="{2ED5D899-8709-4E10-BA9E-D0BDAF329F89}"/>
              </a:ext>
            </a:extLst>
          </p:cNvPr>
          <p:cNvSpPr txBox="1">
            <a:spLocks/>
          </p:cNvSpPr>
          <p:nvPr/>
        </p:nvSpPr>
        <p:spPr>
          <a:xfrm>
            <a:off x="2682238" y="4269708"/>
            <a:ext cx="9094895" cy="183475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电容：（退耦电容）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VIO33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VSW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VDCID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VDCIA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旁边的退耦电容，要尽量靠近芯片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放 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置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并且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GND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端回路到芯片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GND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的距离越短越好。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其他：射频部分需要远离干扰源，如晶体、功率器件，开关电源等。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电感中间不走地线。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endParaRPr lang="zh-CN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83A635E7-28D5-4BCE-A612-98AD2900FEE0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19765" y="5398183"/>
            <a:ext cx="1552469" cy="1162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133909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7B40656-E922-4F11-837F-22AE8C600F0E}"/>
              </a:ext>
            </a:extLst>
          </p:cNvPr>
          <p:cNvSpPr txBox="1">
            <a:spLocks/>
          </p:cNvSpPr>
          <p:nvPr/>
        </p:nvSpPr>
        <p:spPr>
          <a:xfrm>
            <a:off x="2592925" y="624110"/>
            <a:ext cx="8145751" cy="63573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CN" altLang="en-US" b="1" dirty="0"/>
              <a:t>开发入门</a:t>
            </a:r>
            <a:r>
              <a:rPr lang="en-US" altLang="zh-CN" b="1" dirty="0"/>
              <a:t>-</a:t>
            </a:r>
            <a:r>
              <a:rPr lang="zh-CN" altLang="en-US" b="1" dirty="0"/>
              <a:t>关键元器件选择</a:t>
            </a:r>
          </a:p>
        </p:txBody>
      </p:sp>
      <p:sp>
        <p:nvSpPr>
          <p:cNvPr id="3" name="TextBox 4">
            <a:extLst>
              <a:ext uri="{FF2B5EF4-FFF2-40B4-BE49-F238E27FC236}">
                <a16:creationId xmlns:a16="http://schemas.microsoft.com/office/drawing/2014/main" id="{926F2C27-BD9D-4F5C-8B97-55B699CE066F}"/>
              </a:ext>
            </a:extLst>
          </p:cNvPr>
          <p:cNvSpPr txBox="1"/>
          <p:nvPr/>
        </p:nvSpPr>
        <p:spPr>
          <a:xfrm>
            <a:off x="10095214" y="6359430"/>
            <a:ext cx="1904765" cy="402301"/>
          </a:xfrm>
          <a:prstGeom prst="rect">
            <a:avLst/>
          </a:prstGeom>
          <a:noFill/>
        </p:spPr>
        <p:txBody>
          <a:bodyPr wrap="square" lIns="108850" tIns="54425" rIns="108850" bIns="54425" rtlCol="0">
            <a:spAutoFit/>
          </a:bodyPr>
          <a:lstStyle/>
          <a:p>
            <a:r>
              <a:rPr lang="en-US" altLang="zh-CN" sz="1900" i="1" dirty="0">
                <a:solidFill>
                  <a:srgbClr val="3A73C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http://wch.cn</a:t>
            </a:r>
            <a:endParaRPr lang="zh-CN" altLang="en-US" i="1" dirty="0">
              <a:solidFill>
                <a:srgbClr val="3A73C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图片 3" descr="A-1-01.png">
            <a:extLst>
              <a:ext uri="{FF2B5EF4-FFF2-40B4-BE49-F238E27FC236}">
                <a16:creationId xmlns:a16="http://schemas.microsoft.com/office/drawing/2014/main" id="{7674EC56-4586-4A03-B645-3BD34CAFF388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38676" y="215084"/>
            <a:ext cx="914450" cy="548567"/>
          </a:xfrm>
          <a:prstGeom prst="rect">
            <a:avLst/>
          </a:prstGeom>
        </p:spPr>
      </p:pic>
      <p:sp>
        <p:nvSpPr>
          <p:cNvPr id="5" name="内容占位符 2">
            <a:extLst>
              <a:ext uri="{FF2B5EF4-FFF2-40B4-BE49-F238E27FC236}">
                <a16:creationId xmlns:a16="http://schemas.microsoft.com/office/drawing/2014/main" id="{4C624983-5531-4FF6-AD49-E4D0304E8E04}"/>
              </a:ext>
            </a:extLst>
          </p:cNvPr>
          <p:cNvSpPr txBox="1">
            <a:spLocks/>
          </p:cNvSpPr>
          <p:nvPr/>
        </p:nvSpPr>
        <p:spPr>
          <a:xfrm>
            <a:off x="2682239" y="3678102"/>
            <a:ext cx="9480297" cy="98820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3E0D2200-F01A-4FF5-B9AE-0F780F9A249B}"/>
              </a:ext>
            </a:extLst>
          </p:cNvPr>
          <p:cNvSpPr txBox="1">
            <a:spLocks/>
          </p:cNvSpPr>
          <p:nvPr/>
        </p:nvSpPr>
        <p:spPr>
          <a:xfrm>
            <a:off x="2682240" y="1379079"/>
            <a:ext cx="9480297" cy="2795211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CH57x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使用蓝牙功能一定要使用外部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32M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晶振，精度越高越好，建议精度在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10ppm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以内。</a:t>
            </a:r>
            <a:endParaRPr lang="zh-CN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32K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建议使用外部晶振，一般都可以满足，尤其使用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BLE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主机，必须使用外部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32K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，其他的可选内部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32K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芯片内置晶体匹配负载电容，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32M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的内置负载电容默认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16pF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（需要考虑外部寄生电容和内部负载电容串联的实际电容），步进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2pF,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调整范围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10-24pF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32M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的负载电容会影响频偏，每个步进值调整约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10ppm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32K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的内置负载电容默认值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24pF,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步进值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1pF,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调整范围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13-27pF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如果芯片开启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DCDC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，需要在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VSW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后级，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VDCID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前级放置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22uH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的电感，建议选择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Q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值高一点，阻容精度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10%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endParaRPr lang="zh-CN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42492A56-97FF-47CE-B14F-0F861E2F62E4}"/>
              </a:ext>
            </a:extLst>
          </p:cNvPr>
          <p:cNvSpPr txBox="1">
            <a:spLocks/>
          </p:cNvSpPr>
          <p:nvPr/>
        </p:nvSpPr>
        <p:spPr>
          <a:xfrm>
            <a:off x="2682238" y="4269708"/>
            <a:ext cx="9094895" cy="183475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endParaRPr lang="zh-CN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16270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3373C6B-57D2-48A5-8A02-C841C97282EE}"/>
              </a:ext>
            </a:extLst>
          </p:cNvPr>
          <p:cNvSpPr txBox="1">
            <a:spLocks/>
          </p:cNvSpPr>
          <p:nvPr/>
        </p:nvSpPr>
        <p:spPr>
          <a:xfrm>
            <a:off x="2592925" y="624110"/>
            <a:ext cx="8145751" cy="63573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CN" altLang="en-US" b="1" dirty="0"/>
              <a:t>开发入门</a:t>
            </a:r>
            <a:r>
              <a:rPr lang="en-US" altLang="zh-CN" b="1" dirty="0"/>
              <a:t>-</a:t>
            </a:r>
            <a:r>
              <a:rPr lang="zh-CN" altLang="en-US" b="1" dirty="0"/>
              <a:t>成品测试</a:t>
            </a:r>
          </a:p>
        </p:txBody>
      </p:sp>
      <p:sp>
        <p:nvSpPr>
          <p:cNvPr id="3" name="TextBox 4">
            <a:extLst>
              <a:ext uri="{FF2B5EF4-FFF2-40B4-BE49-F238E27FC236}">
                <a16:creationId xmlns:a16="http://schemas.microsoft.com/office/drawing/2014/main" id="{694EE9D6-0572-47F6-835D-72A938174798}"/>
              </a:ext>
            </a:extLst>
          </p:cNvPr>
          <p:cNvSpPr txBox="1"/>
          <p:nvPr/>
        </p:nvSpPr>
        <p:spPr>
          <a:xfrm>
            <a:off x="10095214" y="6359430"/>
            <a:ext cx="1904765" cy="402301"/>
          </a:xfrm>
          <a:prstGeom prst="rect">
            <a:avLst/>
          </a:prstGeom>
          <a:noFill/>
        </p:spPr>
        <p:txBody>
          <a:bodyPr wrap="square" lIns="108850" tIns="54425" rIns="108850" bIns="54425" rtlCol="0">
            <a:spAutoFit/>
          </a:bodyPr>
          <a:lstStyle/>
          <a:p>
            <a:r>
              <a:rPr lang="en-US" altLang="zh-CN" sz="1900" i="1" dirty="0">
                <a:solidFill>
                  <a:srgbClr val="3A73C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http://wch.cn</a:t>
            </a:r>
            <a:endParaRPr lang="zh-CN" altLang="en-US" i="1" dirty="0">
              <a:solidFill>
                <a:srgbClr val="3A73C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图片 3" descr="A-1-01.png">
            <a:extLst>
              <a:ext uri="{FF2B5EF4-FFF2-40B4-BE49-F238E27FC236}">
                <a16:creationId xmlns:a16="http://schemas.microsoft.com/office/drawing/2014/main" id="{B4750A97-BA68-41AA-815D-9D4CA7BF225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38676" y="215084"/>
            <a:ext cx="914450" cy="548567"/>
          </a:xfrm>
          <a:prstGeom prst="rect">
            <a:avLst/>
          </a:prstGeom>
        </p:spPr>
      </p:pic>
      <p:sp>
        <p:nvSpPr>
          <p:cNvPr id="5" name="内容占位符 2">
            <a:extLst>
              <a:ext uri="{FF2B5EF4-FFF2-40B4-BE49-F238E27FC236}">
                <a16:creationId xmlns:a16="http://schemas.microsoft.com/office/drawing/2014/main" id="{8F73A89F-0024-469D-9DFC-52C1402B8503}"/>
              </a:ext>
            </a:extLst>
          </p:cNvPr>
          <p:cNvSpPr txBox="1">
            <a:spLocks/>
          </p:cNvSpPr>
          <p:nvPr/>
        </p:nvSpPr>
        <p:spPr>
          <a:xfrm>
            <a:off x="2682239" y="3678102"/>
            <a:ext cx="9480297" cy="98820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98F87F65-43DB-436E-A3D9-5B6BE85B2638}"/>
              </a:ext>
            </a:extLst>
          </p:cNvPr>
          <p:cNvSpPr txBox="1">
            <a:spLocks/>
          </p:cNvSpPr>
          <p:nvPr/>
        </p:nvSpPr>
        <p:spPr>
          <a:xfrm>
            <a:off x="2682240" y="1379079"/>
            <a:ext cx="9480297" cy="2795211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产品需要过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BQB/SRRC/CE/FCC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认证，可以让机构直接与我司对接。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成品测试频偏及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PCB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的信号等问题，需要专门的（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CMW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）仪器进行测试，如果需要我司协助测，需要提供至少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块成品板。</a:t>
            </a:r>
            <a:endParaRPr lang="zh-CN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536617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B431FA7-06E3-4C45-BDE8-64951175406D}"/>
              </a:ext>
            </a:extLst>
          </p:cNvPr>
          <p:cNvSpPr txBox="1">
            <a:spLocks/>
          </p:cNvSpPr>
          <p:nvPr/>
        </p:nvSpPr>
        <p:spPr>
          <a:xfrm>
            <a:off x="2592925" y="624110"/>
            <a:ext cx="8145751" cy="63573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CN" altLang="en-US" b="1" dirty="0"/>
              <a:t>开发入门</a:t>
            </a:r>
            <a:r>
              <a:rPr lang="en-US" altLang="zh-CN" b="1" dirty="0"/>
              <a:t>-</a:t>
            </a:r>
            <a:r>
              <a:rPr lang="zh-CN" altLang="en-US" b="1" dirty="0"/>
              <a:t>批量生产</a:t>
            </a:r>
          </a:p>
        </p:txBody>
      </p:sp>
      <p:sp>
        <p:nvSpPr>
          <p:cNvPr id="3" name="TextBox 4">
            <a:extLst>
              <a:ext uri="{FF2B5EF4-FFF2-40B4-BE49-F238E27FC236}">
                <a16:creationId xmlns:a16="http://schemas.microsoft.com/office/drawing/2014/main" id="{5F610277-BBE2-4068-ACFA-2466B0E4F36D}"/>
              </a:ext>
            </a:extLst>
          </p:cNvPr>
          <p:cNvSpPr txBox="1"/>
          <p:nvPr/>
        </p:nvSpPr>
        <p:spPr>
          <a:xfrm>
            <a:off x="10095214" y="6359430"/>
            <a:ext cx="1904765" cy="402301"/>
          </a:xfrm>
          <a:prstGeom prst="rect">
            <a:avLst/>
          </a:prstGeom>
          <a:noFill/>
        </p:spPr>
        <p:txBody>
          <a:bodyPr wrap="square" lIns="108850" tIns="54425" rIns="108850" bIns="54425" rtlCol="0">
            <a:spAutoFit/>
          </a:bodyPr>
          <a:lstStyle/>
          <a:p>
            <a:r>
              <a:rPr lang="en-US" altLang="zh-CN" sz="1900" i="1" dirty="0">
                <a:solidFill>
                  <a:srgbClr val="3A73C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http://wch.cn</a:t>
            </a:r>
            <a:endParaRPr lang="zh-CN" altLang="en-US" i="1" dirty="0">
              <a:solidFill>
                <a:srgbClr val="3A73C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图片 3" descr="A-1-01.png">
            <a:extLst>
              <a:ext uri="{FF2B5EF4-FFF2-40B4-BE49-F238E27FC236}">
                <a16:creationId xmlns:a16="http://schemas.microsoft.com/office/drawing/2014/main" id="{EC72D7BD-9D4E-49CF-8699-8BEC842D8E2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38676" y="215084"/>
            <a:ext cx="914450" cy="548567"/>
          </a:xfrm>
          <a:prstGeom prst="rect">
            <a:avLst/>
          </a:prstGeom>
        </p:spPr>
      </p:pic>
      <p:sp>
        <p:nvSpPr>
          <p:cNvPr id="5" name="内容占位符 2">
            <a:extLst>
              <a:ext uri="{FF2B5EF4-FFF2-40B4-BE49-F238E27FC236}">
                <a16:creationId xmlns:a16="http://schemas.microsoft.com/office/drawing/2014/main" id="{27C05CE1-7D8C-4D52-BD7C-33D42ECC25E6}"/>
              </a:ext>
            </a:extLst>
          </p:cNvPr>
          <p:cNvSpPr txBox="1">
            <a:spLocks/>
          </p:cNvSpPr>
          <p:nvPr/>
        </p:nvSpPr>
        <p:spPr>
          <a:xfrm>
            <a:off x="2682239" y="3678102"/>
            <a:ext cx="9480297" cy="98820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6938259A-2B81-4E32-96C7-EEBD1911E504}"/>
              </a:ext>
            </a:extLst>
          </p:cNvPr>
          <p:cNvSpPr txBox="1">
            <a:spLocks/>
          </p:cNvSpPr>
          <p:nvPr/>
        </p:nvSpPr>
        <p:spPr>
          <a:xfrm>
            <a:off x="2682240" y="1379079"/>
            <a:ext cx="9480297" cy="2795211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产品批量建议使用脱机烧录器，可以把程序先烧写到脱机工具中，然后使用脱机工具对芯片或者成品板卡进行烧写，烧写支持串口和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USB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F714BF39-4225-4D81-996D-EDF9F19E3E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8733" y="2050423"/>
            <a:ext cx="5359399" cy="4183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6860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1B336F6-089E-4C08-B635-EB38E64C2A46}"/>
              </a:ext>
            </a:extLst>
          </p:cNvPr>
          <p:cNvSpPr txBox="1">
            <a:spLocks/>
          </p:cNvSpPr>
          <p:nvPr/>
        </p:nvSpPr>
        <p:spPr>
          <a:xfrm>
            <a:off x="2592925" y="624110"/>
            <a:ext cx="8145751" cy="63573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CN" altLang="en-US" b="1" dirty="0"/>
              <a:t>开发入门</a:t>
            </a:r>
            <a:r>
              <a:rPr lang="en-US" altLang="zh-CN" b="1" dirty="0"/>
              <a:t>-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手机调试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APP</a:t>
            </a:r>
            <a:endParaRPr lang="zh-CN" altLang="en-US" b="1" dirty="0"/>
          </a:p>
        </p:txBody>
      </p:sp>
      <p:sp>
        <p:nvSpPr>
          <p:cNvPr id="3" name="TextBox 4">
            <a:extLst>
              <a:ext uri="{FF2B5EF4-FFF2-40B4-BE49-F238E27FC236}">
                <a16:creationId xmlns:a16="http://schemas.microsoft.com/office/drawing/2014/main" id="{21B1040D-5072-41BB-A33D-24265E6F6B9B}"/>
              </a:ext>
            </a:extLst>
          </p:cNvPr>
          <p:cNvSpPr txBox="1"/>
          <p:nvPr/>
        </p:nvSpPr>
        <p:spPr>
          <a:xfrm>
            <a:off x="10095214" y="6359430"/>
            <a:ext cx="1904765" cy="402301"/>
          </a:xfrm>
          <a:prstGeom prst="rect">
            <a:avLst/>
          </a:prstGeom>
          <a:noFill/>
        </p:spPr>
        <p:txBody>
          <a:bodyPr wrap="square" lIns="108850" tIns="54425" rIns="108850" bIns="54425" rtlCol="0">
            <a:spAutoFit/>
          </a:bodyPr>
          <a:lstStyle/>
          <a:p>
            <a:r>
              <a:rPr lang="en-US" altLang="zh-CN" sz="1900" i="1" dirty="0">
                <a:solidFill>
                  <a:srgbClr val="3A73C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http://wch.cn</a:t>
            </a:r>
            <a:endParaRPr lang="zh-CN" altLang="en-US" i="1" dirty="0">
              <a:solidFill>
                <a:srgbClr val="3A73C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图片 3" descr="A-1-01.png">
            <a:extLst>
              <a:ext uri="{FF2B5EF4-FFF2-40B4-BE49-F238E27FC236}">
                <a16:creationId xmlns:a16="http://schemas.microsoft.com/office/drawing/2014/main" id="{AEA6AB16-6BBB-4A39-BF95-7F04680AB654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38676" y="215084"/>
            <a:ext cx="914450" cy="548567"/>
          </a:xfrm>
          <a:prstGeom prst="rect">
            <a:avLst/>
          </a:prstGeom>
        </p:spPr>
      </p:pic>
      <p:sp>
        <p:nvSpPr>
          <p:cNvPr id="5" name="内容占位符 2">
            <a:extLst>
              <a:ext uri="{FF2B5EF4-FFF2-40B4-BE49-F238E27FC236}">
                <a16:creationId xmlns:a16="http://schemas.microsoft.com/office/drawing/2014/main" id="{1223C029-D55B-4186-BEBB-FA1A1D68D305}"/>
              </a:ext>
            </a:extLst>
          </p:cNvPr>
          <p:cNvSpPr txBox="1">
            <a:spLocks/>
          </p:cNvSpPr>
          <p:nvPr/>
        </p:nvSpPr>
        <p:spPr>
          <a:xfrm>
            <a:off x="2682239" y="3678102"/>
            <a:ext cx="9480297" cy="98820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17D4F2F6-E8D4-4D29-857C-10232BCB4F79}"/>
              </a:ext>
            </a:extLst>
          </p:cNvPr>
          <p:cNvSpPr txBox="1">
            <a:spLocks/>
          </p:cNvSpPr>
          <p:nvPr/>
        </p:nvSpPr>
        <p:spPr>
          <a:xfrm>
            <a:off x="2682240" y="1379080"/>
            <a:ext cx="9480297" cy="63573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开发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BLE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，手机端的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APP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必不可少，如果是安卓手机，可以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到应用市场搜索‘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BLE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蓝牙调试助手’。</a:t>
            </a:r>
            <a:endParaRPr lang="zh-CN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2E3C6558-5E62-4F70-BF2F-2737A427F9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55760" y="1300531"/>
            <a:ext cx="2230438" cy="2676525"/>
          </a:xfrm>
          <a:prstGeom prst="rect">
            <a:avLst/>
          </a:prstGeom>
        </p:spPr>
      </p:pic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682F914D-0AAC-4383-85DC-AA2260ACF6E1}"/>
              </a:ext>
            </a:extLst>
          </p:cNvPr>
          <p:cNvSpPr txBox="1">
            <a:spLocks/>
          </p:cNvSpPr>
          <p:nvPr/>
        </p:nvSpPr>
        <p:spPr>
          <a:xfrm>
            <a:off x="2682238" y="3341326"/>
            <a:ext cx="6292429" cy="63573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如果是苹果手机，可以在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APP store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中搜索</a:t>
            </a:r>
            <a:r>
              <a:rPr lang="en-US" altLang="zh-CN" dirty="0" err="1">
                <a:latin typeface="黑体" panose="02010609060101010101" pitchFamily="49" charset="-122"/>
                <a:ea typeface="黑体" panose="02010609060101010101" pitchFamily="49" charset="-122"/>
              </a:rPr>
              <a:t>LightBlue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1A728422-9F5F-4514-9BEA-977716FD37F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96" b="52484"/>
          <a:stretch/>
        </p:blipFill>
        <p:spPr>
          <a:xfrm>
            <a:off x="3122353" y="3795155"/>
            <a:ext cx="3327774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0530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1B336F6-089E-4C08-B635-EB38E64C2A46}"/>
              </a:ext>
            </a:extLst>
          </p:cNvPr>
          <p:cNvSpPr txBox="1">
            <a:spLocks/>
          </p:cNvSpPr>
          <p:nvPr/>
        </p:nvSpPr>
        <p:spPr>
          <a:xfrm>
            <a:off x="2592925" y="624110"/>
            <a:ext cx="8145751" cy="63573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CN" altLang="en-US" b="1" dirty="0"/>
              <a:t>开发入门</a:t>
            </a:r>
            <a:r>
              <a:rPr lang="en-US" altLang="zh-CN" b="1" dirty="0"/>
              <a:t>-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 Peripheral</a:t>
            </a:r>
            <a:r>
              <a:rPr lang="zh-CN" altLang="en-US" b="1" dirty="0"/>
              <a:t>例程讲解</a:t>
            </a:r>
          </a:p>
        </p:txBody>
      </p:sp>
      <p:sp>
        <p:nvSpPr>
          <p:cNvPr id="3" name="TextBox 4">
            <a:extLst>
              <a:ext uri="{FF2B5EF4-FFF2-40B4-BE49-F238E27FC236}">
                <a16:creationId xmlns:a16="http://schemas.microsoft.com/office/drawing/2014/main" id="{21B1040D-5072-41BB-A33D-24265E6F6B9B}"/>
              </a:ext>
            </a:extLst>
          </p:cNvPr>
          <p:cNvSpPr txBox="1"/>
          <p:nvPr/>
        </p:nvSpPr>
        <p:spPr>
          <a:xfrm>
            <a:off x="10095214" y="6359430"/>
            <a:ext cx="1904765" cy="402301"/>
          </a:xfrm>
          <a:prstGeom prst="rect">
            <a:avLst/>
          </a:prstGeom>
          <a:noFill/>
        </p:spPr>
        <p:txBody>
          <a:bodyPr wrap="square" lIns="108850" tIns="54425" rIns="108850" bIns="54425" rtlCol="0">
            <a:spAutoFit/>
          </a:bodyPr>
          <a:lstStyle/>
          <a:p>
            <a:r>
              <a:rPr lang="en-US" altLang="zh-CN" sz="1900" i="1" dirty="0">
                <a:solidFill>
                  <a:srgbClr val="3A73C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http://wch.cn</a:t>
            </a:r>
            <a:endParaRPr lang="zh-CN" altLang="en-US" i="1" dirty="0">
              <a:solidFill>
                <a:srgbClr val="3A73C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图片 3" descr="A-1-01.png">
            <a:extLst>
              <a:ext uri="{FF2B5EF4-FFF2-40B4-BE49-F238E27FC236}">
                <a16:creationId xmlns:a16="http://schemas.microsoft.com/office/drawing/2014/main" id="{AEA6AB16-6BBB-4A39-BF95-7F04680AB654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38676" y="215084"/>
            <a:ext cx="914450" cy="548567"/>
          </a:xfrm>
          <a:prstGeom prst="rect">
            <a:avLst/>
          </a:prstGeom>
        </p:spPr>
      </p:pic>
      <p:sp>
        <p:nvSpPr>
          <p:cNvPr id="5" name="内容占位符 2">
            <a:extLst>
              <a:ext uri="{FF2B5EF4-FFF2-40B4-BE49-F238E27FC236}">
                <a16:creationId xmlns:a16="http://schemas.microsoft.com/office/drawing/2014/main" id="{1223C029-D55B-4186-BEBB-FA1A1D68D305}"/>
              </a:ext>
            </a:extLst>
          </p:cNvPr>
          <p:cNvSpPr txBox="1">
            <a:spLocks/>
          </p:cNvSpPr>
          <p:nvPr/>
        </p:nvSpPr>
        <p:spPr>
          <a:xfrm>
            <a:off x="2682239" y="3678102"/>
            <a:ext cx="9480297" cy="98820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17D4F2F6-E8D4-4D29-857C-10232BCB4F79}"/>
              </a:ext>
            </a:extLst>
          </p:cNvPr>
          <p:cNvSpPr txBox="1">
            <a:spLocks/>
          </p:cNvSpPr>
          <p:nvPr/>
        </p:nvSpPr>
        <p:spPr>
          <a:xfrm>
            <a:off x="2682240" y="1379079"/>
            <a:ext cx="9480297" cy="2795211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外设从机角色例程，自定义包含五种不同属性的服务，包含可读、可写、通知、可读可写、安全可读。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市面上基本所有的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BLE-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串口透传都是基于该服务进行开发的，此例程可以满足大部分客户的蓝牙从机应用，如各种获取数据传给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APP/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小程序的应用、自定义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BLE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主从的应用、开发自定义透传的应用等。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使用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keil4/keil5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打开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Peripheral\Project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工程，直接编译。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通过仿真或者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ISP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工具把生产的固件烧进芯片（烧录方法前面有讲）。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调试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APP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根据自己的手机型号可以选择下载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APP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芯片下载程序后通过手机可以搜索到蓝牙设备如下图： </a:t>
            </a:r>
            <a:endParaRPr lang="zh-CN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626CC504-B00C-4B67-B964-3AE7A8B6798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37" b="52036"/>
          <a:stretch/>
        </p:blipFill>
        <p:spPr>
          <a:xfrm>
            <a:off x="3845416" y="4608051"/>
            <a:ext cx="2701156" cy="2153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4992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3ED08A6-8BB6-4522-AC66-AE6DFEAFE483}"/>
              </a:ext>
            </a:extLst>
          </p:cNvPr>
          <p:cNvSpPr txBox="1">
            <a:spLocks/>
          </p:cNvSpPr>
          <p:nvPr/>
        </p:nvSpPr>
        <p:spPr>
          <a:xfrm>
            <a:off x="2592925" y="624110"/>
            <a:ext cx="8145751" cy="63573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CN" altLang="en-US" b="1" dirty="0"/>
              <a:t>开发入门</a:t>
            </a:r>
            <a:r>
              <a:rPr lang="en-US" altLang="zh-CN" b="1" dirty="0"/>
              <a:t>-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 Peripheral</a:t>
            </a:r>
            <a:r>
              <a:rPr lang="zh-CN" altLang="en-US" b="1" dirty="0"/>
              <a:t>例程讲解</a:t>
            </a:r>
          </a:p>
        </p:txBody>
      </p:sp>
      <p:sp>
        <p:nvSpPr>
          <p:cNvPr id="3" name="TextBox 4">
            <a:extLst>
              <a:ext uri="{FF2B5EF4-FFF2-40B4-BE49-F238E27FC236}">
                <a16:creationId xmlns:a16="http://schemas.microsoft.com/office/drawing/2014/main" id="{8C25C764-B933-4290-9F82-7B2E3A8B6FFD}"/>
              </a:ext>
            </a:extLst>
          </p:cNvPr>
          <p:cNvSpPr txBox="1"/>
          <p:nvPr/>
        </p:nvSpPr>
        <p:spPr>
          <a:xfrm>
            <a:off x="10095214" y="6359430"/>
            <a:ext cx="1904765" cy="402301"/>
          </a:xfrm>
          <a:prstGeom prst="rect">
            <a:avLst/>
          </a:prstGeom>
          <a:noFill/>
        </p:spPr>
        <p:txBody>
          <a:bodyPr wrap="square" lIns="108850" tIns="54425" rIns="108850" bIns="54425" rtlCol="0">
            <a:spAutoFit/>
          </a:bodyPr>
          <a:lstStyle/>
          <a:p>
            <a:r>
              <a:rPr lang="en-US" altLang="zh-CN" sz="1900" i="1" dirty="0">
                <a:solidFill>
                  <a:srgbClr val="3A73C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http://wch.cn</a:t>
            </a:r>
            <a:endParaRPr lang="zh-CN" altLang="en-US" i="1" dirty="0">
              <a:solidFill>
                <a:srgbClr val="3A73C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图片 3" descr="A-1-01.png">
            <a:extLst>
              <a:ext uri="{FF2B5EF4-FFF2-40B4-BE49-F238E27FC236}">
                <a16:creationId xmlns:a16="http://schemas.microsoft.com/office/drawing/2014/main" id="{E2E9900E-D978-454E-B44D-757CC216FED9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38676" y="215084"/>
            <a:ext cx="914450" cy="548567"/>
          </a:xfrm>
          <a:prstGeom prst="rect">
            <a:avLst/>
          </a:prstGeom>
        </p:spPr>
      </p:pic>
      <p:sp>
        <p:nvSpPr>
          <p:cNvPr id="5" name="内容占位符 2">
            <a:extLst>
              <a:ext uri="{FF2B5EF4-FFF2-40B4-BE49-F238E27FC236}">
                <a16:creationId xmlns:a16="http://schemas.microsoft.com/office/drawing/2014/main" id="{DA245CC5-8B16-4B90-B0F3-E4038474799C}"/>
              </a:ext>
            </a:extLst>
          </p:cNvPr>
          <p:cNvSpPr txBox="1">
            <a:spLocks/>
          </p:cNvSpPr>
          <p:nvPr/>
        </p:nvSpPr>
        <p:spPr>
          <a:xfrm>
            <a:off x="2682239" y="3678102"/>
            <a:ext cx="9480297" cy="98820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747A5957-AF35-43E1-968D-95C784C9F4C5}"/>
              </a:ext>
            </a:extLst>
          </p:cNvPr>
          <p:cNvSpPr txBox="1">
            <a:spLocks/>
          </p:cNvSpPr>
          <p:nvPr/>
        </p:nvSpPr>
        <p:spPr>
          <a:xfrm>
            <a:off x="2682240" y="1379080"/>
            <a:ext cx="9480297" cy="449638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APP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搜索到设备以后，点击设备可以与设备建立连接，连接后如下图</a:t>
            </a:r>
            <a:endParaRPr lang="zh-CN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58F5A52D-7FAE-4704-96B3-524C7EF4FDB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36"/>
          <a:stretch/>
        </p:blipFill>
        <p:spPr>
          <a:xfrm>
            <a:off x="3104765" y="1828717"/>
            <a:ext cx="2134853" cy="3678102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779B8DD6-9CD2-4A51-A59F-AD1E8EC48EC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36"/>
          <a:stretch/>
        </p:blipFill>
        <p:spPr>
          <a:xfrm>
            <a:off x="6627767" y="1800818"/>
            <a:ext cx="2134853" cy="3678103"/>
          </a:xfrm>
          <a:prstGeom prst="rect">
            <a:avLst/>
          </a:prstGeom>
        </p:spPr>
      </p:pic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42DABA73-B60D-4914-9D24-EE8833C67691}"/>
              </a:ext>
            </a:extLst>
          </p:cNvPr>
          <p:cNvSpPr txBox="1">
            <a:spLocks/>
          </p:cNvSpPr>
          <p:nvPr/>
        </p:nvSpPr>
        <p:spPr>
          <a:xfrm>
            <a:off x="2682238" y="5674360"/>
            <a:ext cx="9480297" cy="449638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各个通道有自己的读写属性，可以进行读和写操作。</a:t>
            </a:r>
            <a:endParaRPr lang="zh-CN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079209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D2CA26A-3FA4-492D-AE0E-C91E4DEFC4E1}"/>
              </a:ext>
            </a:extLst>
          </p:cNvPr>
          <p:cNvSpPr txBox="1">
            <a:spLocks/>
          </p:cNvSpPr>
          <p:nvPr/>
        </p:nvSpPr>
        <p:spPr>
          <a:xfrm>
            <a:off x="2592925" y="624110"/>
            <a:ext cx="8145751" cy="63573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CN" altLang="en-US" b="1" dirty="0"/>
              <a:t>开发入门</a:t>
            </a:r>
            <a:r>
              <a:rPr lang="en-US" altLang="zh-CN" b="1" dirty="0"/>
              <a:t>-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 Peripheral</a:t>
            </a:r>
            <a:r>
              <a:rPr lang="zh-CN" altLang="en-US" b="1" dirty="0"/>
              <a:t>例程讲解</a:t>
            </a:r>
          </a:p>
        </p:txBody>
      </p:sp>
      <p:sp>
        <p:nvSpPr>
          <p:cNvPr id="3" name="TextBox 4">
            <a:extLst>
              <a:ext uri="{FF2B5EF4-FFF2-40B4-BE49-F238E27FC236}">
                <a16:creationId xmlns:a16="http://schemas.microsoft.com/office/drawing/2014/main" id="{DE11C627-1129-4B18-B9D9-B2E7C322AA2E}"/>
              </a:ext>
            </a:extLst>
          </p:cNvPr>
          <p:cNvSpPr txBox="1"/>
          <p:nvPr/>
        </p:nvSpPr>
        <p:spPr>
          <a:xfrm>
            <a:off x="10095214" y="6359430"/>
            <a:ext cx="1904765" cy="402301"/>
          </a:xfrm>
          <a:prstGeom prst="rect">
            <a:avLst/>
          </a:prstGeom>
          <a:noFill/>
        </p:spPr>
        <p:txBody>
          <a:bodyPr wrap="square" lIns="108850" tIns="54425" rIns="108850" bIns="54425" rtlCol="0">
            <a:spAutoFit/>
          </a:bodyPr>
          <a:lstStyle/>
          <a:p>
            <a:r>
              <a:rPr lang="en-US" altLang="zh-CN" sz="1900" i="1" dirty="0">
                <a:solidFill>
                  <a:srgbClr val="3A73C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http://wch.cn</a:t>
            </a:r>
            <a:endParaRPr lang="zh-CN" altLang="en-US" i="1" dirty="0">
              <a:solidFill>
                <a:srgbClr val="3A73C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图片 3" descr="A-1-01.png">
            <a:extLst>
              <a:ext uri="{FF2B5EF4-FFF2-40B4-BE49-F238E27FC236}">
                <a16:creationId xmlns:a16="http://schemas.microsoft.com/office/drawing/2014/main" id="{96F10900-D72D-4DF2-AB3E-FF7A5140D497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38676" y="215084"/>
            <a:ext cx="914450" cy="548567"/>
          </a:xfrm>
          <a:prstGeom prst="rect">
            <a:avLst/>
          </a:prstGeom>
        </p:spPr>
      </p:pic>
      <p:sp>
        <p:nvSpPr>
          <p:cNvPr id="5" name="内容占位符 2">
            <a:extLst>
              <a:ext uri="{FF2B5EF4-FFF2-40B4-BE49-F238E27FC236}">
                <a16:creationId xmlns:a16="http://schemas.microsoft.com/office/drawing/2014/main" id="{C58AB7C3-81A9-42CE-A3DB-240993953928}"/>
              </a:ext>
            </a:extLst>
          </p:cNvPr>
          <p:cNvSpPr txBox="1">
            <a:spLocks/>
          </p:cNvSpPr>
          <p:nvPr/>
        </p:nvSpPr>
        <p:spPr>
          <a:xfrm>
            <a:off x="2682239" y="3678102"/>
            <a:ext cx="9480297" cy="98820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FF20D33A-877A-4A16-BCF7-65A67A24A490}"/>
              </a:ext>
            </a:extLst>
          </p:cNvPr>
          <p:cNvSpPr txBox="1">
            <a:spLocks/>
          </p:cNvSpPr>
          <p:nvPr/>
        </p:nvSpPr>
        <p:spPr>
          <a:xfrm>
            <a:off x="2682240" y="1379080"/>
            <a:ext cx="9480297" cy="449638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比如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FFE1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FFE3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通道，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APP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向芯片写数据，会进入</a:t>
            </a:r>
            <a:r>
              <a:rPr lang="en-US" altLang="zh-CN" dirty="0" err="1">
                <a:latin typeface="黑体" panose="02010609060101010101" pitchFamily="49" charset="-122"/>
                <a:ea typeface="黑体" panose="02010609060101010101" pitchFamily="49" charset="-122"/>
              </a:rPr>
              <a:t>simpleProfileChangeCB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这个函数</a:t>
            </a:r>
            <a:endParaRPr lang="zh-CN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5F839C04-9E67-493C-ACCC-F2D17075B29A}"/>
              </a:ext>
            </a:extLst>
          </p:cNvPr>
          <p:cNvSpPr txBox="1">
            <a:spLocks/>
          </p:cNvSpPr>
          <p:nvPr/>
        </p:nvSpPr>
        <p:spPr>
          <a:xfrm>
            <a:off x="2682239" y="4658822"/>
            <a:ext cx="9480297" cy="449638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FFE4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的通知通道，可以定时向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APP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发送数据，</a:t>
            </a:r>
            <a:r>
              <a:rPr lang="en-US" altLang="zh-CN" dirty="0" err="1">
                <a:latin typeface="黑体" panose="02010609060101010101" pitchFamily="49" charset="-122"/>
                <a:ea typeface="黑体" panose="02010609060101010101" pitchFamily="49" charset="-122"/>
              </a:rPr>
              <a:t>performPeriodicTask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被定时调用，向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APP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发送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字节数据。</a:t>
            </a:r>
            <a:endParaRPr lang="zh-CN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08DC7132-85F9-46F3-9A06-4209B626ABE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924"/>
          <a:stretch/>
        </p:blipFill>
        <p:spPr>
          <a:xfrm>
            <a:off x="2870200" y="1819571"/>
            <a:ext cx="4521200" cy="2686959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4BD63E1B-D714-469B-97F4-8827D8CC764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896" b="13445"/>
          <a:stretch/>
        </p:blipFill>
        <p:spPr>
          <a:xfrm>
            <a:off x="2870200" y="5343327"/>
            <a:ext cx="6242050" cy="931615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01173978-CD40-4750-9700-30E1CB9A809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36" b="10926"/>
          <a:stretch/>
        </p:blipFill>
        <p:spPr>
          <a:xfrm>
            <a:off x="7579360" y="1769760"/>
            <a:ext cx="1928642" cy="2948021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0EEDC9C7-5719-4293-94C2-7315EE2432D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37" b="35492"/>
          <a:stretch/>
        </p:blipFill>
        <p:spPr>
          <a:xfrm>
            <a:off x="9732517" y="2615058"/>
            <a:ext cx="1920609" cy="2096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36311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5E5DAF1-B332-405F-A898-44429CA608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925" y="624110"/>
            <a:ext cx="4092355" cy="635730"/>
          </a:xfrm>
        </p:spPr>
        <p:txBody>
          <a:bodyPr>
            <a:normAutofit fontScale="90000"/>
          </a:bodyPr>
          <a:lstStyle/>
          <a:p>
            <a:r>
              <a:rPr lang="zh-CN" altLang="en-US" b="1" dirty="0"/>
              <a:t>开发入门</a:t>
            </a:r>
            <a:r>
              <a:rPr lang="en-US" altLang="zh-CN" b="1" dirty="0"/>
              <a:t>-</a:t>
            </a:r>
            <a:r>
              <a:rPr lang="zh-CN" altLang="en-US" b="1" dirty="0"/>
              <a:t>芯片选型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7E51DCB-27D7-477D-944A-AB6D19F718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2925" y="3780529"/>
            <a:ext cx="9549294" cy="720351"/>
          </a:xfrm>
        </p:spPr>
        <p:txBody>
          <a:bodyPr>
            <a:normAutofit/>
          </a:bodyPr>
          <a:lstStyle/>
          <a:p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CH579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CH578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CH577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属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同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一系列，软件硬件兼容，提供的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SDK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也是基于功能最全的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CH579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，适用于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CH578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CH577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BBF94C34-6504-400A-A093-9CBA3D1B224C}"/>
              </a:ext>
            </a:extLst>
          </p:cNvPr>
          <p:cNvSpPr txBox="1"/>
          <p:nvPr/>
        </p:nvSpPr>
        <p:spPr>
          <a:xfrm>
            <a:off x="10095214" y="6359430"/>
            <a:ext cx="1904765" cy="402301"/>
          </a:xfrm>
          <a:prstGeom prst="rect">
            <a:avLst/>
          </a:prstGeom>
          <a:noFill/>
        </p:spPr>
        <p:txBody>
          <a:bodyPr wrap="square" lIns="108850" tIns="54425" rIns="108850" bIns="54425" rtlCol="0">
            <a:spAutoFit/>
          </a:bodyPr>
          <a:lstStyle/>
          <a:p>
            <a:r>
              <a:rPr lang="en-US" altLang="zh-CN" sz="1900" i="1" dirty="0">
                <a:solidFill>
                  <a:srgbClr val="3A73C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http://wch.cn</a:t>
            </a:r>
            <a:endParaRPr lang="zh-CN" altLang="en-US" i="1" dirty="0">
              <a:solidFill>
                <a:srgbClr val="3A73C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图片 4" descr="A-1-01.png">
            <a:extLst>
              <a:ext uri="{FF2B5EF4-FFF2-40B4-BE49-F238E27FC236}">
                <a16:creationId xmlns:a16="http://schemas.microsoft.com/office/drawing/2014/main" id="{C4AFA48D-6DC8-4919-85A3-F71740F10D0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38676" y="215084"/>
            <a:ext cx="914450" cy="548567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FF19160D-B2F8-4D47-83F7-F23F8A1D88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360" y="1435108"/>
            <a:ext cx="11928859" cy="2126085"/>
          </a:xfrm>
          <a:prstGeom prst="rect">
            <a:avLst/>
          </a:prstGeom>
        </p:spPr>
      </p:pic>
      <p:sp>
        <p:nvSpPr>
          <p:cNvPr id="8" name="内容占位符 2">
            <a:extLst>
              <a:ext uri="{FF2B5EF4-FFF2-40B4-BE49-F238E27FC236}">
                <a16:creationId xmlns:a16="http://schemas.microsoft.com/office/drawing/2014/main" id="{9793B19F-AD43-4B73-8368-8E68B9E421FB}"/>
              </a:ext>
            </a:extLst>
          </p:cNvPr>
          <p:cNvSpPr txBox="1">
            <a:spLocks/>
          </p:cNvSpPr>
          <p:nvPr/>
        </p:nvSpPr>
        <p:spPr>
          <a:xfrm>
            <a:off x="2592923" y="4917466"/>
            <a:ext cx="7006149" cy="4521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CH573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是集成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BLE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无线通讯的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32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位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RISC-V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内核微控制器。</a:t>
            </a:r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47B7943E-9820-4187-986E-2657EFA6D07B}"/>
              </a:ext>
            </a:extLst>
          </p:cNvPr>
          <p:cNvSpPr txBox="1">
            <a:spLocks/>
          </p:cNvSpPr>
          <p:nvPr/>
        </p:nvSpPr>
        <p:spPr>
          <a:xfrm>
            <a:off x="2592925" y="4494156"/>
            <a:ext cx="7006148" cy="4521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CH579F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CH578F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的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11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13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14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引脚不同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，替换时注意区别。</a:t>
            </a:r>
          </a:p>
        </p:txBody>
      </p:sp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33C834D4-8A24-47B1-A715-55ACC2982AE6}"/>
              </a:ext>
            </a:extLst>
          </p:cNvPr>
          <p:cNvSpPr txBox="1">
            <a:spLocks/>
          </p:cNvSpPr>
          <p:nvPr/>
        </p:nvSpPr>
        <p:spPr>
          <a:xfrm>
            <a:off x="2603083" y="5334026"/>
            <a:ext cx="7313075" cy="4521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CH573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独立的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EVT-SDK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包和开发环境。</a:t>
            </a:r>
          </a:p>
        </p:txBody>
      </p:sp>
    </p:spTree>
    <p:extLst>
      <p:ext uri="{BB962C8B-B14F-4D97-AF65-F5344CB8AC3E}">
        <p14:creationId xmlns:p14="http://schemas.microsoft.com/office/powerpoint/2010/main" val="40711793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8808ED9-C157-4A72-A07A-E6A0ED5618B7}"/>
              </a:ext>
            </a:extLst>
          </p:cNvPr>
          <p:cNvSpPr txBox="1">
            <a:spLocks/>
          </p:cNvSpPr>
          <p:nvPr/>
        </p:nvSpPr>
        <p:spPr>
          <a:xfrm>
            <a:off x="2592925" y="624110"/>
            <a:ext cx="4092355" cy="63573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CN" altLang="en-US" b="1" dirty="0"/>
              <a:t>开发入门</a:t>
            </a:r>
            <a:r>
              <a:rPr lang="en-US" altLang="zh-CN" b="1" dirty="0"/>
              <a:t>-</a:t>
            </a:r>
            <a:r>
              <a:rPr lang="zh-CN" altLang="en-US" b="1" dirty="0"/>
              <a:t>编译环境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C83F21C-71A4-470C-BC6A-2E4FCDE8AD81}"/>
              </a:ext>
            </a:extLst>
          </p:cNvPr>
          <p:cNvSpPr txBox="1">
            <a:spLocks/>
          </p:cNvSpPr>
          <p:nvPr/>
        </p:nvSpPr>
        <p:spPr>
          <a:xfrm>
            <a:off x="2682240" y="1379080"/>
            <a:ext cx="9480297" cy="98820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CH579 CH578 CH577 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使用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Keil-ARM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语言开发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EVT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提供的例程是基于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Keil4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的，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Keil4/Keil5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直接打开即可。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打开如右图，点击确定即可。</a:t>
            </a:r>
            <a:endParaRPr lang="zh-CN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注：</a:t>
            </a:r>
            <a:r>
              <a:rPr lang="en-US" altLang="zh-CN" dirty="0" err="1">
                <a:latin typeface="黑体" panose="02010609060101010101" pitchFamily="49" charset="-122"/>
                <a:ea typeface="黑体" panose="02010609060101010101" pitchFamily="49" charset="-122"/>
              </a:rPr>
              <a:t>keil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编译器软件自行网上下载（最好是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keil5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软件需注册破解（方法自行百度）；</a:t>
            </a:r>
          </a:p>
          <a:p>
            <a:endParaRPr lang="zh-CN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20CE7E82-47BD-4DEA-A18E-44C6828109CF}"/>
              </a:ext>
            </a:extLst>
          </p:cNvPr>
          <p:cNvSpPr txBox="1"/>
          <p:nvPr/>
        </p:nvSpPr>
        <p:spPr>
          <a:xfrm>
            <a:off x="10095214" y="6359430"/>
            <a:ext cx="1904765" cy="402301"/>
          </a:xfrm>
          <a:prstGeom prst="rect">
            <a:avLst/>
          </a:prstGeom>
          <a:noFill/>
        </p:spPr>
        <p:txBody>
          <a:bodyPr wrap="square" lIns="108850" tIns="54425" rIns="108850" bIns="54425" rtlCol="0">
            <a:spAutoFit/>
          </a:bodyPr>
          <a:lstStyle/>
          <a:p>
            <a:r>
              <a:rPr lang="en-US" altLang="zh-CN" sz="1900" i="1" dirty="0">
                <a:solidFill>
                  <a:srgbClr val="3A73C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http://wch.cn</a:t>
            </a:r>
            <a:endParaRPr lang="zh-CN" altLang="en-US" i="1" dirty="0">
              <a:solidFill>
                <a:srgbClr val="3A73C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图片 4" descr="A-1-01.png">
            <a:extLst>
              <a:ext uri="{FF2B5EF4-FFF2-40B4-BE49-F238E27FC236}">
                <a16:creationId xmlns:a16="http://schemas.microsoft.com/office/drawing/2014/main" id="{B9306C73-0B57-4E26-BF19-3710D599A8ED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38676" y="215084"/>
            <a:ext cx="914450" cy="548567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88F58049-CACC-461B-8B13-07521BD3EA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56580" y="1007398"/>
            <a:ext cx="2423826" cy="2299022"/>
          </a:xfrm>
          <a:prstGeom prst="rect">
            <a:avLst/>
          </a:prstGeom>
        </p:spPr>
      </p:pic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F40F956A-A811-4EBB-B270-9CDEE255C70D}"/>
              </a:ext>
            </a:extLst>
          </p:cNvPr>
          <p:cNvSpPr txBox="1">
            <a:spLocks/>
          </p:cNvSpPr>
          <p:nvPr/>
        </p:nvSpPr>
        <p:spPr>
          <a:xfrm>
            <a:off x="2682239" y="3678102"/>
            <a:ext cx="9480297" cy="98820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CH573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是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RISC-V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内核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语言开发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，使用我们提供的 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MounRiver_Studio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专用编译器。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EVT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和编译器使用有另外的说明，详情参考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CH573EVT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下的使用说明。</a:t>
            </a:r>
            <a:endParaRPr lang="zh-CN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936655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2F6BE33-DBC1-4FB4-A15B-6A73833B47FB}"/>
              </a:ext>
            </a:extLst>
          </p:cNvPr>
          <p:cNvSpPr txBox="1">
            <a:spLocks/>
          </p:cNvSpPr>
          <p:nvPr/>
        </p:nvSpPr>
        <p:spPr>
          <a:xfrm>
            <a:off x="2592925" y="624110"/>
            <a:ext cx="4092355" cy="63573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CN" altLang="en-US" b="1" dirty="0"/>
              <a:t>开发入门</a:t>
            </a:r>
            <a:r>
              <a:rPr lang="en-US" altLang="zh-CN" b="1" dirty="0"/>
              <a:t>-SDK</a:t>
            </a:r>
            <a:r>
              <a:rPr lang="zh-CN" altLang="en-US" b="1" dirty="0"/>
              <a:t>下载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3DE5F16-11F6-4CF3-9696-C8F7BDA48424}"/>
              </a:ext>
            </a:extLst>
          </p:cNvPr>
          <p:cNvSpPr txBox="1">
            <a:spLocks/>
          </p:cNvSpPr>
          <p:nvPr/>
        </p:nvSpPr>
        <p:spPr>
          <a:xfrm>
            <a:off x="2682240" y="1379080"/>
            <a:ext cx="9480297" cy="98820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CH579 CH578 CH577 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使用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Keil-ARM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语言开发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EVT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提供的例程是基于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Keil4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的，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Keil4/Keil5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直接打开即可。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打开如右图，点击确定即可。</a:t>
            </a:r>
            <a:endParaRPr lang="zh-CN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注：</a:t>
            </a:r>
            <a:r>
              <a:rPr lang="en-US" altLang="zh-CN" dirty="0" err="1">
                <a:latin typeface="黑体" panose="02010609060101010101" pitchFamily="49" charset="-122"/>
                <a:ea typeface="黑体" panose="02010609060101010101" pitchFamily="49" charset="-122"/>
              </a:rPr>
              <a:t>keil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编译器软件自行网上下载（最好是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keil5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软件需注册破解（方法自行百度）；</a:t>
            </a:r>
          </a:p>
          <a:p>
            <a:endParaRPr lang="zh-CN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A9EB36BE-9EC6-4844-B5FA-730C9F758F83}"/>
              </a:ext>
            </a:extLst>
          </p:cNvPr>
          <p:cNvSpPr txBox="1"/>
          <p:nvPr/>
        </p:nvSpPr>
        <p:spPr>
          <a:xfrm>
            <a:off x="10095214" y="6359430"/>
            <a:ext cx="1904765" cy="402301"/>
          </a:xfrm>
          <a:prstGeom prst="rect">
            <a:avLst/>
          </a:prstGeom>
          <a:noFill/>
        </p:spPr>
        <p:txBody>
          <a:bodyPr wrap="square" lIns="108850" tIns="54425" rIns="108850" bIns="54425" rtlCol="0">
            <a:spAutoFit/>
          </a:bodyPr>
          <a:lstStyle/>
          <a:p>
            <a:r>
              <a:rPr lang="en-US" altLang="zh-CN" sz="1900" i="1" dirty="0">
                <a:solidFill>
                  <a:srgbClr val="3A73C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http://wch.cn</a:t>
            </a:r>
            <a:endParaRPr lang="zh-CN" altLang="en-US" i="1" dirty="0">
              <a:solidFill>
                <a:srgbClr val="3A73C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图片 4" descr="A-1-01.png">
            <a:extLst>
              <a:ext uri="{FF2B5EF4-FFF2-40B4-BE49-F238E27FC236}">
                <a16:creationId xmlns:a16="http://schemas.microsoft.com/office/drawing/2014/main" id="{9D8263E7-DCA7-4670-8BCF-B343BD3DA38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38676" y="215084"/>
            <a:ext cx="914450" cy="548567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C1A6B98D-879B-43E8-81C3-6707557CCE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56580" y="1007398"/>
            <a:ext cx="2423826" cy="2299022"/>
          </a:xfrm>
          <a:prstGeom prst="rect">
            <a:avLst/>
          </a:prstGeom>
        </p:spPr>
      </p:pic>
      <p:sp>
        <p:nvSpPr>
          <p:cNvPr id="7" name="内容占位符 2">
            <a:extLst>
              <a:ext uri="{FF2B5EF4-FFF2-40B4-BE49-F238E27FC236}">
                <a16:creationId xmlns:a16="http://schemas.microsoft.com/office/drawing/2014/main" id="{3179942E-4427-4599-B2D1-F2DB02FF57B3}"/>
              </a:ext>
            </a:extLst>
          </p:cNvPr>
          <p:cNvSpPr txBox="1">
            <a:spLocks/>
          </p:cNvSpPr>
          <p:nvPr/>
        </p:nvSpPr>
        <p:spPr>
          <a:xfrm>
            <a:off x="2682239" y="3678102"/>
            <a:ext cx="9480297" cy="98820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CH573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是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RISC-V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内核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语言开发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，使用沁恒微提供的 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MounRiver_Studio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专用编译器。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EVT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和编译器使用有另外的说明，详情参考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CH573EVT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下的使用说明。</a:t>
            </a:r>
            <a:endParaRPr lang="zh-CN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7CEB2DA-EC67-41B2-A692-D9F3ADEFE905}"/>
              </a:ext>
            </a:extLst>
          </p:cNvPr>
          <p:cNvSpPr/>
          <p:nvPr/>
        </p:nvSpPr>
        <p:spPr>
          <a:xfrm>
            <a:off x="2682239" y="4243602"/>
            <a:ext cx="7991900" cy="19902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6700" indent="266700"/>
            <a:endParaRPr lang="en-US" altLang="zh-CN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342900" indent="-342900">
              <a:spcBef>
                <a:spcPts val="1000"/>
              </a:spcBef>
              <a:buClr>
                <a:schemeClr val="accent1"/>
              </a:buClr>
              <a:buFont typeface="Wingdings 3" charset="2"/>
              <a:buChar char=""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CH579</a:t>
            </a:r>
            <a:r>
              <a:rPr lang="zh-CN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用户手册：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http://www.wch.cn/downloads/CH579DS1_PDF.html</a:t>
            </a:r>
            <a:endParaRPr lang="zh-CN" altLang="zh-CN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spcBef>
                <a:spcPts val="1000"/>
              </a:spcBef>
              <a:buClr>
                <a:schemeClr val="accent1"/>
              </a:buClr>
              <a:buFont typeface="Wingdings 3" charset="2"/>
              <a:buChar char=""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CH578</a:t>
            </a:r>
            <a:r>
              <a:rPr lang="zh-CN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用户手册：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http://www.wch.cn/downloads/CH578DS1_PDF.html</a:t>
            </a:r>
            <a:endParaRPr lang="zh-CN" altLang="zh-CN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spcBef>
                <a:spcPts val="1000"/>
              </a:spcBef>
              <a:buClr>
                <a:schemeClr val="accent1"/>
              </a:buClr>
              <a:buFont typeface="Wingdings 3" charset="2"/>
              <a:buChar char=""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CH579SDK</a:t>
            </a:r>
            <a:r>
              <a:rPr lang="zh-CN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开发包：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http://www.wch.cn/downloads/CH579EVT_ZIP.html</a:t>
            </a:r>
            <a:endParaRPr lang="zh-CN" altLang="zh-CN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spcBef>
                <a:spcPts val="1000"/>
              </a:spcBef>
              <a:buClr>
                <a:schemeClr val="accent1"/>
              </a:buClr>
              <a:buFont typeface="Wingdings 3" charset="2"/>
              <a:buChar char=""/>
            </a:pPr>
            <a:r>
              <a:rPr lang="zh-CN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注：开发包适用于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CH579</a:t>
            </a:r>
            <a:r>
              <a:rPr lang="zh-CN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CH578</a:t>
            </a:r>
            <a:r>
              <a:rPr lang="zh-CN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CH577.</a:t>
            </a:r>
            <a:endParaRPr lang="zh-CN" altLang="zh-CN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9181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3258322-61A4-4912-9EA4-145C81ABB2AE}"/>
              </a:ext>
            </a:extLst>
          </p:cNvPr>
          <p:cNvSpPr txBox="1">
            <a:spLocks/>
          </p:cNvSpPr>
          <p:nvPr/>
        </p:nvSpPr>
        <p:spPr>
          <a:xfrm>
            <a:off x="2592925" y="624110"/>
            <a:ext cx="4295555" cy="635730"/>
          </a:xfrm>
          <a:prstGeom prst="rect">
            <a:avLst/>
          </a:prstGeom>
        </p:spPr>
        <p:txBody>
          <a:bodyPr>
            <a:normAutofit fontScale="9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CN" altLang="en-US" b="1" dirty="0"/>
              <a:t>开发入门</a:t>
            </a:r>
            <a:r>
              <a:rPr lang="en-US" altLang="zh-CN" b="1" dirty="0"/>
              <a:t>-EVT</a:t>
            </a:r>
            <a:r>
              <a:rPr lang="zh-CN" altLang="en-US" b="1" dirty="0"/>
              <a:t>文件说明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113BE72-1826-460C-8D3D-6A5F0DE359D7}"/>
              </a:ext>
            </a:extLst>
          </p:cNvPr>
          <p:cNvSpPr txBox="1">
            <a:spLocks/>
          </p:cNvSpPr>
          <p:nvPr/>
        </p:nvSpPr>
        <p:spPr>
          <a:xfrm>
            <a:off x="2682241" y="1379080"/>
            <a:ext cx="3596640" cy="98820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CH579EVT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下载后解压如右图：</a:t>
            </a:r>
            <a:endParaRPr lang="zh-CN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9C7C9EBC-19EE-469D-84BB-6C5AB80E1FE8}"/>
              </a:ext>
            </a:extLst>
          </p:cNvPr>
          <p:cNvSpPr txBox="1"/>
          <p:nvPr/>
        </p:nvSpPr>
        <p:spPr>
          <a:xfrm>
            <a:off x="10095214" y="6359430"/>
            <a:ext cx="1904765" cy="402301"/>
          </a:xfrm>
          <a:prstGeom prst="rect">
            <a:avLst/>
          </a:prstGeom>
          <a:noFill/>
        </p:spPr>
        <p:txBody>
          <a:bodyPr wrap="square" lIns="108850" tIns="54425" rIns="108850" bIns="54425" rtlCol="0">
            <a:spAutoFit/>
          </a:bodyPr>
          <a:lstStyle/>
          <a:p>
            <a:r>
              <a:rPr lang="en-US" altLang="zh-CN" sz="1900" i="1" dirty="0">
                <a:solidFill>
                  <a:srgbClr val="3A73C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http://wch.cn</a:t>
            </a:r>
            <a:endParaRPr lang="zh-CN" altLang="en-US" i="1" dirty="0">
              <a:solidFill>
                <a:srgbClr val="3A73C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图片 4" descr="A-1-01.png">
            <a:extLst>
              <a:ext uri="{FF2B5EF4-FFF2-40B4-BE49-F238E27FC236}">
                <a16:creationId xmlns:a16="http://schemas.microsoft.com/office/drawing/2014/main" id="{BEF1DF4B-BE4C-4C0B-8FA6-223C97AEF47F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38676" y="215084"/>
            <a:ext cx="914450" cy="548567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CDCAC485-6566-48E0-9A63-3C1D6011A5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8881" y="1259840"/>
            <a:ext cx="3149489" cy="1464719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E60963D9-F186-48CF-9509-139186C4AB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89730" y="2792635"/>
            <a:ext cx="2290674" cy="4019484"/>
          </a:xfrm>
          <a:prstGeom prst="rect">
            <a:avLst/>
          </a:prstGeom>
        </p:spPr>
      </p:pic>
      <p:sp>
        <p:nvSpPr>
          <p:cNvPr id="15" name="内容占位符 2">
            <a:extLst>
              <a:ext uri="{FF2B5EF4-FFF2-40B4-BE49-F238E27FC236}">
                <a16:creationId xmlns:a16="http://schemas.microsoft.com/office/drawing/2014/main" id="{8070F934-9B23-40C4-80CC-DDB11406297C}"/>
              </a:ext>
            </a:extLst>
          </p:cNvPr>
          <p:cNvSpPr txBox="1">
            <a:spLocks/>
          </p:cNvSpPr>
          <p:nvPr/>
        </p:nvSpPr>
        <p:spPr>
          <a:xfrm>
            <a:off x="2682241" y="2115150"/>
            <a:ext cx="3596640" cy="98820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EXAM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打开后如下图：</a:t>
            </a:r>
            <a:endParaRPr lang="zh-CN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内容占位符 2">
            <a:extLst>
              <a:ext uri="{FF2B5EF4-FFF2-40B4-BE49-F238E27FC236}">
                <a16:creationId xmlns:a16="http://schemas.microsoft.com/office/drawing/2014/main" id="{915964B8-BD7D-406C-BFD1-2585B53C9126}"/>
              </a:ext>
            </a:extLst>
          </p:cNvPr>
          <p:cNvSpPr txBox="1">
            <a:spLocks/>
          </p:cNvSpPr>
          <p:nvPr/>
        </p:nvSpPr>
        <p:spPr>
          <a:xfrm>
            <a:off x="2641601" y="3661913"/>
            <a:ext cx="3596640" cy="98820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zh-CN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箭头: 右 16">
            <a:extLst>
              <a:ext uri="{FF2B5EF4-FFF2-40B4-BE49-F238E27FC236}">
                <a16:creationId xmlns:a16="http://schemas.microsoft.com/office/drawing/2014/main" id="{FF19C6EC-6595-45FF-AA48-124A23BE6AF9}"/>
              </a:ext>
            </a:extLst>
          </p:cNvPr>
          <p:cNvSpPr/>
          <p:nvPr/>
        </p:nvSpPr>
        <p:spPr>
          <a:xfrm rot="1128393">
            <a:off x="5045123" y="2670864"/>
            <a:ext cx="2647695" cy="2010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内容占位符 2">
            <a:extLst>
              <a:ext uri="{FF2B5EF4-FFF2-40B4-BE49-F238E27FC236}">
                <a16:creationId xmlns:a16="http://schemas.microsoft.com/office/drawing/2014/main" id="{A21819D2-9DCA-45CD-9143-C0AE968FA1FA}"/>
              </a:ext>
            </a:extLst>
          </p:cNvPr>
          <p:cNvSpPr txBox="1">
            <a:spLocks/>
          </p:cNvSpPr>
          <p:nvPr/>
        </p:nvSpPr>
        <p:spPr>
          <a:xfrm>
            <a:off x="2682241" y="2914555"/>
            <a:ext cx="3596640" cy="98820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PUB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打开后如下图：</a:t>
            </a:r>
            <a:endParaRPr lang="zh-CN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7710A8BE-253A-48E5-87F5-2F19169703F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3381"/>
          <a:stretch/>
        </p:blipFill>
        <p:spPr>
          <a:xfrm>
            <a:off x="2864064" y="3408655"/>
            <a:ext cx="4288576" cy="1476375"/>
          </a:xfrm>
          <a:prstGeom prst="rect">
            <a:avLst/>
          </a:prstGeom>
        </p:spPr>
      </p:pic>
      <p:sp>
        <p:nvSpPr>
          <p:cNvPr id="21" name="内容占位符 2">
            <a:extLst>
              <a:ext uri="{FF2B5EF4-FFF2-40B4-BE49-F238E27FC236}">
                <a16:creationId xmlns:a16="http://schemas.microsoft.com/office/drawing/2014/main" id="{83843C16-2C0D-480A-A669-6FF52297E4B6}"/>
              </a:ext>
            </a:extLst>
          </p:cNvPr>
          <p:cNvSpPr txBox="1">
            <a:spLocks/>
          </p:cNvSpPr>
          <p:nvPr/>
        </p:nvSpPr>
        <p:spPr>
          <a:xfrm>
            <a:off x="2682241" y="5208676"/>
            <a:ext cx="3596640" cy="115075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每个文件的说明和功能详细介绍，查看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List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文件；</a:t>
            </a:r>
            <a:endParaRPr lang="zh-CN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24BD1BD3-957A-46A2-9D08-BB3692883D3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64064" y="5944746"/>
            <a:ext cx="1714500" cy="37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3115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46BED7F-5D13-427A-B6A3-FE400DD49A18}"/>
              </a:ext>
            </a:extLst>
          </p:cNvPr>
          <p:cNvSpPr txBox="1">
            <a:spLocks/>
          </p:cNvSpPr>
          <p:nvPr/>
        </p:nvSpPr>
        <p:spPr>
          <a:xfrm>
            <a:off x="2592925" y="624110"/>
            <a:ext cx="8145751" cy="63573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CN" altLang="en-US" b="1" dirty="0"/>
              <a:t>开发入门</a:t>
            </a:r>
            <a:r>
              <a:rPr lang="en-US" altLang="zh-CN" b="1" dirty="0"/>
              <a:t>-</a:t>
            </a:r>
            <a:r>
              <a:rPr lang="zh-CN" altLang="en-US" b="1" dirty="0"/>
              <a:t>仿真调试（</a:t>
            </a:r>
            <a:r>
              <a:rPr lang="en-US" altLang="zh-CN" b="1" dirty="0" err="1"/>
              <a:t>STLink</a:t>
            </a:r>
            <a:r>
              <a:rPr lang="en-US" altLang="zh-CN" b="1" dirty="0"/>
              <a:t>/WCH-Link</a:t>
            </a:r>
            <a:r>
              <a:rPr lang="zh-CN" altLang="en-US" b="1" dirty="0"/>
              <a:t>）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9E79514-CF00-4571-B882-AD0DC8D53021}"/>
              </a:ext>
            </a:extLst>
          </p:cNvPr>
          <p:cNvSpPr txBox="1">
            <a:spLocks/>
          </p:cNvSpPr>
          <p:nvPr/>
        </p:nvSpPr>
        <p:spPr>
          <a:xfrm>
            <a:off x="2682240" y="1379080"/>
            <a:ext cx="9480297" cy="73143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CH579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提供的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SDK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默认都是不支持在线仿真，默认调试使用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PA8/PA9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串口打印调试，波特率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115200bps;</a:t>
            </a: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3FF82DE2-5B12-4769-AF6F-77B037E2DFB3}"/>
              </a:ext>
            </a:extLst>
          </p:cNvPr>
          <p:cNvSpPr txBox="1"/>
          <p:nvPr/>
        </p:nvSpPr>
        <p:spPr>
          <a:xfrm>
            <a:off x="10095214" y="6359430"/>
            <a:ext cx="1904765" cy="402301"/>
          </a:xfrm>
          <a:prstGeom prst="rect">
            <a:avLst/>
          </a:prstGeom>
          <a:noFill/>
        </p:spPr>
        <p:txBody>
          <a:bodyPr wrap="square" lIns="108850" tIns="54425" rIns="108850" bIns="54425" rtlCol="0">
            <a:spAutoFit/>
          </a:bodyPr>
          <a:lstStyle/>
          <a:p>
            <a:r>
              <a:rPr lang="en-US" altLang="zh-CN" sz="1900" i="1" dirty="0">
                <a:solidFill>
                  <a:srgbClr val="3A73C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http://wch.cn</a:t>
            </a:r>
            <a:endParaRPr lang="zh-CN" altLang="en-US" i="1" dirty="0">
              <a:solidFill>
                <a:srgbClr val="3A73C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图片 4" descr="A-1-01.png">
            <a:extLst>
              <a:ext uri="{FF2B5EF4-FFF2-40B4-BE49-F238E27FC236}">
                <a16:creationId xmlns:a16="http://schemas.microsoft.com/office/drawing/2014/main" id="{155BBC37-3D92-4490-9F53-D45C72AAED1C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38676" y="215084"/>
            <a:ext cx="914450" cy="548567"/>
          </a:xfrm>
          <a:prstGeom prst="rect">
            <a:avLst/>
          </a:prstGeom>
        </p:spPr>
      </p:pic>
      <p:sp>
        <p:nvSpPr>
          <p:cNvPr id="7" name="内容占位符 2">
            <a:extLst>
              <a:ext uri="{FF2B5EF4-FFF2-40B4-BE49-F238E27FC236}">
                <a16:creationId xmlns:a16="http://schemas.microsoft.com/office/drawing/2014/main" id="{76EE7659-FC99-465A-BEDA-933F4E25DEF6}"/>
              </a:ext>
            </a:extLst>
          </p:cNvPr>
          <p:cNvSpPr txBox="1">
            <a:spLocks/>
          </p:cNvSpPr>
          <p:nvPr/>
        </p:nvSpPr>
        <p:spPr>
          <a:xfrm>
            <a:off x="2682239" y="3678102"/>
            <a:ext cx="9480297" cy="98820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芯片仿真使用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PB16 PB17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28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脚封装没有引脚，不支持仿真）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芯片可以通过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ISP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工具开启仿真，进下载模式，开启按下图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操作</a:t>
            </a:r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19EBDA09-8613-4650-89BC-9BF8D4285BAB}"/>
              </a:ext>
            </a:extLst>
          </p:cNvPr>
          <p:cNvSpPr txBox="1">
            <a:spLocks/>
          </p:cNvSpPr>
          <p:nvPr/>
        </p:nvSpPr>
        <p:spPr>
          <a:xfrm>
            <a:off x="2682239" y="2162874"/>
            <a:ext cx="9480297" cy="73143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在线仿真需要安装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pack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包插件，插件在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PUB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文件夹下，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pack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仅支持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Keil5-ARM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版本，双击安装，直到显示安装完成。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需要使用仿真功能，工程需要新建，新建</a:t>
            </a:r>
            <a:r>
              <a:rPr lang="en-US" altLang="zh-CN" dirty="0" err="1">
                <a:latin typeface="黑体" panose="02010609060101010101" pitchFamily="49" charset="-122"/>
                <a:ea typeface="黑体" panose="02010609060101010101" pitchFamily="49" charset="-122"/>
              </a:rPr>
              <a:t>keil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工程时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选择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CH579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，然后添加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文件即可。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EDEE1AC2-77CD-46DC-9DAE-E3A71F75F4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8070" y="2567085"/>
            <a:ext cx="2385056" cy="3905687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8FD21D9B-624F-42F5-BBBB-53DD19C864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71275" y="4519929"/>
            <a:ext cx="4363815" cy="2034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4865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5425D5D-0FBC-46B6-9D32-6B4FFA5EEB7B}"/>
              </a:ext>
            </a:extLst>
          </p:cNvPr>
          <p:cNvSpPr txBox="1">
            <a:spLocks/>
          </p:cNvSpPr>
          <p:nvPr/>
        </p:nvSpPr>
        <p:spPr>
          <a:xfrm>
            <a:off x="2592925" y="624110"/>
            <a:ext cx="4092355" cy="63573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CN" altLang="en-US" b="1" dirty="0"/>
              <a:t>开发入门</a:t>
            </a:r>
            <a:r>
              <a:rPr lang="en-US" altLang="zh-CN" b="1" dirty="0"/>
              <a:t>-</a:t>
            </a:r>
            <a:r>
              <a:rPr lang="zh-CN" altLang="en-US" b="1" dirty="0"/>
              <a:t>开发烧写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1EFDE7F-75EE-4DA8-8AA2-EE291563E8A3}"/>
              </a:ext>
            </a:extLst>
          </p:cNvPr>
          <p:cNvSpPr txBox="1">
            <a:spLocks/>
          </p:cNvSpPr>
          <p:nvPr/>
        </p:nvSpPr>
        <p:spPr>
          <a:xfrm>
            <a:off x="2682240" y="1379080"/>
            <a:ext cx="9480297" cy="73143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如果使用仿真，可以使用仿真在线烧写（仅支持</a:t>
            </a:r>
            <a:r>
              <a:rPr lang="en-US" altLang="zh-CN" dirty="0" err="1">
                <a:latin typeface="黑体" panose="02010609060101010101" pitchFamily="49" charset="-122"/>
                <a:ea typeface="黑体" panose="02010609060101010101" pitchFamily="49" charset="-122"/>
              </a:rPr>
              <a:t>STLink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WCH-Link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WCH-Link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可以联系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沁恒业务获取 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  <a:hlinkClick r:id="rId2"/>
              </a:rPr>
              <a:t>sales@wch.cn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）。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8CCD7A35-1780-423A-8686-A65075B95ECF}"/>
              </a:ext>
            </a:extLst>
          </p:cNvPr>
          <p:cNvSpPr txBox="1"/>
          <p:nvPr/>
        </p:nvSpPr>
        <p:spPr>
          <a:xfrm>
            <a:off x="10095214" y="6359430"/>
            <a:ext cx="1904765" cy="402301"/>
          </a:xfrm>
          <a:prstGeom prst="rect">
            <a:avLst/>
          </a:prstGeom>
          <a:noFill/>
        </p:spPr>
        <p:txBody>
          <a:bodyPr wrap="square" lIns="108850" tIns="54425" rIns="108850" bIns="54425" rtlCol="0">
            <a:spAutoFit/>
          </a:bodyPr>
          <a:lstStyle/>
          <a:p>
            <a:r>
              <a:rPr lang="en-US" altLang="zh-CN" sz="1900" i="1" dirty="0">
                <a:solidFill>
                  <a:srgbClr val="3A73C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http://wch.cn</a:t>
            </a:r>
            <a:endParaRPr lang="zh-CN" altLang="en-US" i="1" dirty="0">
              <a:solidFill>
                <a:srgbClr val="3A73C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图片 4" descr="A-1-01.png">
            <a:extLst>
              <a:ext uri="{FF2B5EF4-FFF2-40B4-BE49-F238E27FC236}">
                <a16:creationId xmlns:a16="http://schemas.microsoft.com/office/drawing/2014/main" id="{2DBD7489-00B9-4EB0-9682-95234463FF64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38676" y="215084"/>
            <a:ext cx="914450" cy="548567"/>
          </a:xfrm>
          <a:prstGeom prst="rect">
            <a:avLst/>
          </a:prstGeom>
        </p:spPr>
      </p:pic>
      <p:sp>
        <p:nvSpPr>
          <p:cNvPr id="7" name="内容占位符 2">
            <a:extLst>
              <a:ext uri="{FF2B5EF4-FFF2-40B4-BE49-F238E27FC236}">
                <a16:creationId xmlns:a16="http://schemas.microsoft.com/office/drawing/2014/main" id="{B4D35F4C-4A1E-46B1-B396-B726D46831FB}"/>
              </a:ext>
            </a:extLst>
          </p:cNvPr>
          <p:cNvSpPr txBox="1">
            <a:spLocks/>
          </p:cNvSpPr>
          <p:nvPr/>
        </p:nvSpPr>
        <p:spPr>
          <a:xfrm>
            <a:off x="2682239" y="2162874"/>
            <a:ext cx="9480297" cy="73143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芯片内置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BOOT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，支持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USB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PB10/PB11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）和串口（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PA8/PA9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）下载。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芯片冷启动，上电时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PB22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接地，触发进入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BOOT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模式，可以使用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ISP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工具进行烧写。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CECE1C1C-B72A-44E2-A20B-38D858EAFAE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94221" y="3013548"/>
            <a:ext cx="7953375" cy="1800225"/>
          </a:xfrm>
          <a:prstGeom prst="rect">
            <a:avLst/>
          </a:prstGeom>
        </p:spPr>
      </p:pic>
      <p:sp>
        <p:nvSpPr>
          <p:cNvPr id="14" name="内容占位符 2">
            <a:extLst>
              <a:ext uri="{FF2B5EF4-FFF2-40B4-BE49-F238E27FC236}">
                <a16:creationId xmlns:a16="http://schemas.microsoft.com/office/drawing/2014/main" id="{2F0193B5-1D6F-4241-9D44-0E7D92A53810}"/>
              </a:ext>
            </a:extLst>
          </p:cNvPr>
          <p:cNvSpPr txBox="1">
            <a:spLocks/>
          </p:cNvSpPr>
          <p:nvPr/>
        </p:nvSpPr>
        <p:spPr>
          <a:xfrm>
            <a:off x="2682238" y="4933013"/>
            <a:ext cx="9480297" cy="73143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下载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ISP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安装即可，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http://www.wch.cn/downloads/WCHISPTool_Setup_exe.html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6120800C-7472-4389-B3B2-665530786E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94221" y="5298730"/>
            <a:ext cx="4133850" cy="118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31041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EB28C13-F9BE-4B04-B311-D1FDF8B82429}"/>
              </a:ext>
            </a:extLst>
          </p:cNvPr>
          <p:cNvSpPr txBox="1">
            <a:spLocks/>
          </p:cNvSpPr>
          <p:nvPr/>
        </p:nvSpPr>
        <p:spPr>
          <a:xfrm>
            <a:off x="2592925" y="624110"/>
            <a:ext cx="8145751" cy="63573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CN" altLang="en-US" b="1" dirty="0"/>
              <a:t>开发入门</a:t>
            </a:r>
            <a:r>
              <a:rPr lang="en-US" altLang="zh-CN" b="1" dirty="0"/>
              <a:t>-</a:t>
            </a:r>
            <a:r>
              <a:rPr lang="zh-CN" altLang="en-US" b="1" dirty="0"/>
              <a:t>硬件设计（原理图）</a:t>
            </a: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D7171EE2-1468-466A-9FAA-4DC77A44B335}"/>
              </a:ext>
            </a:extLst>
          </p:cNvPr>
          <p:cNvSpPr txBox="1"/>
          <p:nvPr/>
        </p:nvSpPr>
        <p:spPr>
          <a:xfrm>
            <a:off x="10095214" y="6359430"/>
            <a:ext cx="1904765" cy="402301"/>
          </a:xfrm>
          <a:prstGeom prst="rect">
            <a:avLst/>
          </a:prstGeom>
          <a:noFill/>
        </p:spPr>
        <p:txBody>
          <a:bodyPr wrap="square" lIns="108850" tIns="54425" rIns="108850" bIns="54425" rtlCol="0">
            <a:spAutoFit/>
          </a:bodyPr>
          <a:lstStyle/>
          <a:p>
            <a:r>
              <a:rPr lang="en-US" altLang="zh-CN" sz="1900" i="1" dirty="0">
                <a:solidFill>
                  <a:srgbClr val="3A73C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http://wch.cn</a:t>
            </a:r>
            <a:endParaRPr lang="zh-CN" altLang="en-US" i="1" dirty="0">
              <a:solidFill>
                <a:srgbClr val="3A73C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图片 4" descr="A-1-01.png">
            <a:extLst>
              <a:ext uri="{FF2B5EF4-FFF2-40B4-BE49-F238E27FC236}">
                <a16:creationId xmlns:a16="http://schemas.microsoft.com/office/drawing/2014/main" id="{497C732A-C74B-4E2D-8ACF-F44E4F4E9A7D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38676" y="215084"/>
            <a:ext cx="914450" cy="548567"/>
          </a:xfrm>
          <a:prstGeom prst="rect">
            <a:avLst/>
          </a:prstGeom>
        </p:spPr>
      </p:pic>
      <p:sp>
        <p:nvSpPr>
          <p:cNvPr id="6" name="内容占位符 2">
            <a:extLst>
              <a:ext uri="{FF2B5EF4-FFF2-40B4-BE49-F238E27FC236}">
                <a16:creationId xmlns:a16="http://schemas.microsoft.com/office/drawing/2014/main" id="{DD8D0A29-582B-42B7-8AB3-2322EBA963A6}"/>
              </a:ext>
            </a:extLst>
          </p:cNvPr>
          <p:cNvSpPr txBox="1">
            <a:spLocks/>
          </p:cNvSpPr>
          <p:nvPr/>
        </p:nvSpPr>
        <p:spPr>
          <a:xfrm>
            <a:off x="2682239" y="3678102"/>
            <a:ext cx="9480297" cy="98820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6501A254-C04C-4F88-B315-B65046BC0AD1}"/>
              </a:ext>
            </a:extLst>
          </p:cNvPr>
          <p:cNvSpPr txBox="1">
            <a:spLocks/>
          </p:cNvSpPr>
          <p:nvPr/>
        </p:nvSpPr>
        <p:spPr>
          <a:xfrm>
            <a:off x="2682240" y="1379080"/>
            <a:ext cx="9480297" cy="73143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CH57x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系列，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开启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BLE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功能建议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32M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32.768K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用外置晶振（建议预留起振电容位置）。</a:t>
            </a:r>
          </a:p>
          <a:p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32M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晶振推荐：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C9009_YSX321SL32MHZ12PF10PPM-40~+85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编带（邮件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lb@wch.cn 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获取手册）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如果不用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BLE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功能可以使用内部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32M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32K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  <a:p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必须的外围（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个电容）：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VIO33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引脚附近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2.2uF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电容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   VDCID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引脚附近的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2.2uF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电容、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VDCIA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引脚附近的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0.1uF</a:t>
            </a:r>
          </a:p>
          <a:p>
            <a:pPr marL="0" indent="0">
              <a:buNone/>
            </a:pP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电容、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VINTA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引脚附近的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2.2uF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电容。</a:t>
            </a:r>
          </a:p>
          <a:p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芯片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VIO33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输入电压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2.1V-3.6V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，严禁把芯片其他电源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脚给其他外围供电。</a:t>
            </a:r>
          </a:p>
          <a:p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评估版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PCB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和原理图设计参考（邮件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lb@wch.cn 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获取）。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9F20CFCA-C023-4E7E-8EDD-D8C54B9D89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46418" y="2131428"/>
            <a:ext cx="3553561" cy="3902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757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98ABE79-AD6A-45EF-9925-5F9789A3E73F}"/>
              </a:ext>
            </a:extLst>
          </p:cNvPr>
          <p:cNvSpPr txBox="1">
            <a:spLocks/>
          </p:cNvSpPr>
          <p:nvPr/>
        </p:nvSpPr>
        <p:spPr>
          <a:xfrm>
            <a:off x="2592925" y="624110"/>
            <a:ext cx="8145751" cy="63573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CN" altLang="en-US" b="1" dirty="0"/>
              <a:t>开发入门</a:t>
            </a:r>
            <a:r>
              <a:rPr lang="en-US" altLang="zh-CN" b="1" dirty="0"/>
              <a:t>-</a:t>
            </a:r>
            <a:r>
              <a:rPr lang="zh-CN" altLang="en-US" b="1" dirty="0"/>
              <a:t>天线设计</a:t>
            </a:r>
          </a:p>
        </p:txBody>
      </p:sp>
      <p:sp>
        <p:nvSpPr>
          <p:cNvPr id="3" name="TextBox 4">
            <a:extLst>
              <a:ext uri="{FF2B5EF4-FFF2-40B4-BE49-F238E27FC236}">
                <a16:creationId xmlns:a16="http://schemas.microsoft.com/office/drawing/2014/main" id="{7469D8A6-AFCE-43EE-99DC-0E71006C2E1A}"/>
              </a:ext>
            </a:extLst>
          </p:cNvPr>
          <p:cNvSpPr txBox="1"/>
          <p:nvPr/>
        </p:nvSpPr>
        <p:spPr>
          <a:xfrm>
            <a:off x="10095214" y="6359430"/>
            <a:ext cx="1904765" cy="402301"/>
          </a:xfrm>
          <a:prstGeom prst="rect">
            <a:avLst/>
          </a:prstGeom>
          <a:noFill/>
        </p:spPr>
        <p:txBody>
          <a:bodyPr wrap="square" lIns="108850" tIns="54425" rIns="108850" bIns="54425" rtlCol="0">
            <a:spAutoFit/>
          </a:bodyPr>
          <a:lstStyle/>
          <a:p>
            <a:r>
              <a:rPr lang="en-US" altLang="zh-CN" sz="1900" i="1" dirty="0">
                <a:solidFill>
                  <a:srgbClr val="3A73C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http://wch.cn</a:t>
            </a:r>
            <a:endParaRPr lang="zh-CN" altLang="en-US" i="1" dirty="0">
              <a:solidFill>
                <a:srgbClr val="3A73C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图片 3" descr="A-1-01.png">
            <a:extLst>
              <a:ext uri="{FF2B5EF4-FFF2-40B4-BE49-F238E27FC236}">
                <a16:creationId xmlns:a16="http://schemas.microsoft.com/office/drawing/2014/main" id="{720ED128-751D-4A60-98F0-DFF41DA6101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38676" y="215084"/>
            <a:ext cx="914450" cy="548567"/>
          </a:xfrm>
          <a:prstGeom prst="rect">
            <a:avLst/>
          </a:prstGeom>
        </p:spPr>
      </p:pic>
      <p:sp>
        <p:nvSpPr>
          <p:cNvPr id="5" name="内容占位符 2">
            <a:extLst>
              <a:ext uri="{FF2B5EF4-FFF2-40B4-BE49-F238E27FC236}">
                <a16:creationId xmlns:a16="http://schemas.microsoft.com/office/drawing/2014/main" id="{2C381D04-CA3B-4924-94C5-233592606882}"/>
              </a:ext>
            </a:extLst>
          </p:cNvPr>
          <p:cNvSpPr txBox="1">
            <a:spLocks/>
          </p:cNvSpPr>
          <p:nvPr/>
        </p:nvSpPr>
        <p:spPr>
          <a:xfrm>
            <a:off x="2682239" y="3678102"/>
            <a:ext cx="9480297" cy="98820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D3B0A1A3-96AD-4319-B96E-9577BCDD0E6E}"/>
              </a:ext>
            </a:extLst>
          </p:cNvPr>
          <p:cNvSpPr txBox="1">
            <a:spLocks/>
          </p:cNvSpPr>
          <p:nvPr/>
        </p:nvSpPr>
        <p:spPr>
          <a:xfrm>
            <a:off x="2592925" y="1241348"/>
            <a:ext cx="9480297" cy="73143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提供基于不同板厚（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0.6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0.8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1.0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1.2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1.6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，单位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mm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）的天线封装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（邮件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lb@wch.cn 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获取天线封装）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评估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板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使用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1.6mm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板厚天线封装。</a:t>
            </a:r>
          </a:p>
          <a:p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PCB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设计时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ANT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线满足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50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欧姆阻抗匹配（参数跟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PCB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厂家索取），包括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ANT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线宽、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ANT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两侧距离地线间距。</a:t>
            </a:r>
          </a:p>
          <a:p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ANT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线走线平滑，避免突变。</a:t>
            </a:r>
          </a:p>
          <a:p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芯片内置Π型电路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，外部不用再额外放置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Π型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电路。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下图是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EVT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评估版使用的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1.6mm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板厚天线，天线放置建议靠一侧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PCB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边缘；留足够的净空区；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装机时避免排线遮挡；避免金属遮挡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RF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信号。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天线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共面参考地，要尽量保障足够面积和地孔数量，铺地与天线相切参考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我们提供的天线封装。</a:t>
            </a:r>
            <a:endParaRPr lang="zh-CN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endParaRPr lang="zh-CN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25" name="图片 13">
            <a:extLst>
              <a:ext uri="{FF2B5EF4-FFF2-40B4-BE49-F238E27FC236}">
                <a16:creationId xmlns:a16="http://schemas.microsoft.com/office/drawing/2014/main" id="{AB609B1E-2E28-4C16-B917-956943E59D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432" y="5266722"/>
            <a:ext cx="5276850" cy="110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5002541"/>
      </p:ext>
    </p:extLst>
  </p:cSld>
  <p:clrMapOvr>
    <a:masterClrMapping/>
  </p:clrMapOvr>
</p:sld>
</file>

<file path=ppt/theme/theme1.xml><?xml version="1.0" encoding="utf-8"?>
<a:theme xmlns:a="http://schemas.openxmlformats.org/drawingml/2006/main" name="丝状">
  <a:themeElements>
    <a:clrScheme name="丝状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丝状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丝状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2681</TotalTime>
  <Words>1747</Words>
  <Application>Microsoft Office PowerPoint</Application>
  <PresentationFormat>宽屏</PresentationFormat>
  <Paragraphs>126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3" baseType="lpstr">
      <vt:lpstr>等线</vt:lpstr>
      <vt:lpstr>黑体</vt:lpstr>
      <vt:lpstr>Arial</vt:lpstr>
      <vt:lpstr>Century Gothic</vt:lpstr>
      <vt:lpstr>Wingdings 3</vt:lpstr>
      <vt:lpstr>丝状</vt:lpstr>
      <vt:lpstr>沁恒微(WCH)   CH57x开发指南</vt:lpstr>
      <vt:lpstr>开发入门-芯片选型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BB LEE</dc:creator>
  <cp:lastModifiedBy>BB LEE</cp:lastModifiedBy>
  <cp:revision>120</cp:revision>
  <dcterms:created xsi:type="dcterms:W3CDTF">2020-06-28T08:32:47Z</dcterms:created>
  <dcterms:modified xsi:type="dcterms:W3CDTF">2020-07-31T08:42:34Z</dcterms:modified>
</cp:coreProperties>
</file>